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58" r:id="rId5"/>
    <p:sldId id="281" r:id="rId6"/>
    <p:sldId id="265" r:id="rId7"/>
    <p:sldId id="273" r:id="rId8"/>
    <p:sldId id="272" r:id="rId9"/>
    <p:sldId id="274" r:id="rId10"/>
    <p:sldId id="275" r:id="rId11"/>
    <p:sldId id="279" r:id="rId12"/>
    <p:sldId id="280" r:id="rId13"/>
    <p:sldId id="27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1981-A23E-450E-82AF-300DD8DE7405}" type="datetimeFigureOut">
              <a:rPr lang="de-DE" smtClean="0"/>
              <a:pPr/>
              <a:t>06.04.2023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01022-B979-46B8-9F79-61974DB48E4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72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1022-B979-46B8-9F79-61974DB48E4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24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NaWaRo Leinefelde 20.11.2014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Nachwachsende Rohstoffe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de-DE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Lutz Stäudel</a:t>
            </a:r>
            <a:endParaRPr lang="de-DE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884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experimentellen Stationen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Drei Experiment-Gruppen: </a:t>
            </a:r>
            <a:br>
              <a:rPr lang="de-DE" dirty="0"/>
            </a:br>
            <a:r>
              <a:rPr lang="de-DE" dirty="0"/>
              <a:t>	Treibhauseffekt/Kohlenstoffkreislauf (5)</a:t>
            </a:r>
            <a:br>
              <a:rPr lang="de-DE" dirty="0"/>
            </a:br>
            <a:r>
              <a:rPr lang="de-DE" dirty="0"/>
              <a:t>	Stärke als nachwachsender Rohstoff (6 + 1)</a:t>
            </a:r>
            <a:br>
              <a:rPr lang="de-DE" dirty="0"/>
            </a:br>
            <a:r>
              <a:rPr lang="de-DE" dirty="0"/>
              <a:t>	Öle, Fette (5) und ein Färbeversuch (1)</a:t>
            </a:r>
          </a:p>
          <a:p>
            <a:r>
              <a:rPr lang="de-DE" dirty="0"/>
              <a:t>Bitte arbeiten Sie in Kleingruppen (2 – 3)</a:t>
            </a:r>
          </a:p>
          <a:p>
            <a:r>
              <a:rPr lang="de-DE" dirty="0"/>
              <a:t>Anschließend einige praktische Hinweise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Bezüge zu den Bildungsstandards: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K1 Fachwissen</a:t>
            </a:r>
          </a:p>
          <a:p>
            <a:pPr>
              <a:buNone/>
            </a:pPr>
            <a:r>
              <a:rPr lang="de-DE" dirty="0"/>
              <a:t>K2 Erkenntnisgewinnung</a:t>
            </a:r>
          </a:p>
          <a:p>
            <a:pPr>
              <a:buNone/>
            </a:pPr>
            <a:r>
              <a:rPr lang="de-DE" dirty="0"/>
              <a:t>K3 Kommunikation</a:t>
            </a:r>
          </a:p>
          <a:p>
            <a:pPr>
              <a:buNone/>
            </a:pPr>
            <a:r>
              <a:rPr lang="de-DE" dirty="0"/>
              <a:t>K4 Bewertung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580112" y="1700808"/>
            <a:ext cx="26668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Basiskonzepte</a:t>
            </a:r>
          </a:p>
          <a:p>
            <a:endParaRPr lang="de-DE" sz="3200" dirty="0"/>
          </a:p>
          <a:p>
            <a:r>
              <a:rPr lang="de-DE" sz="2400" dirty="0"/>
              <a:t>Struktur – </a:t>
            </a:r>
            <a:r>
              <a:rPr lang="de-DE" sz="2400" dirty="0" err="1"/>
              <a:t>Eigensch</a:t>
            </a:r>
            <a:r>
              <a:rPr lang="de-DE" sz="2400" dirty="0"/>
              <a:t>.</a:t>
            </a:r>
          </a:p>
          <a:p>
            <a:r>
              <a:rPr lang="de-DE" sz="2400" dirty="0"/>
              <a:t>Teilchen</a:t>
            </a:r>
          </a:p>
          <a:p>
            <a:r>
              <a:rPr lang="de-DE" sz="2400" dirty="0"/>
              <a:t>Chem. Reaktion</a:t>
            </a:r>
          </a:p>
          <a:p>
            <a:r>
              <a:rPr lang="de-DE" sz="2400" dirty="0"/>
              <a:t>Energieumsatz</a:t>
            </a:r>
          </a:p>
        </p:txBody>
      </p:sp>
      <p:sp>
        <p:nvSpPr>
          <p:cNvPr id="5" name="Geschweifte Klammer links/rechts 4"/>
          <p:cNvSpPr/>
          <p:nvPr/>
        </p:nvSpPr>
        <p:spPr>
          <a:xfrm>
            <a:off x="5148064" y="1700808"/>
            <a:ext cx="3312368" cy="266429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275856" y="3068960"/>
            <a:ext cx="17281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pic>
        <p:nvPicPr>
          <p:cNvPr id="10" name="Grafi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37" y="1628800"/>
            <a:ext cx="3480895" cy="27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ch oben gekrümmter Pfeil 10"/>
          <p:cNvSpPr/>
          <p:nvPr/>
        </p:nvSpPr>
        <p:spPr>
          <a:xfrm>
            <a:off x="4211960" y="4149080"/>
            <a:ext cx="2880320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95936" y="5517232"/>
            <a:ext cx="4876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Hauptaspekt: Nutzung eines Modells, Modellkritik</a:t>
            </a:r>
            <a:br>
              <a:rPr lang="de-DE" dirty="0"/>
            </a:br>
            <a:r>
              <a:rPr lang="de-DE" dirty="0"/>
              <a:t>-&gt; Erkenntnisgewinnung</a:t>
            </a:r>
          </a:p>
          <a:p>
            <a:r>
              <a:rPr lang="de-DE" dirty="0"/>
              <a:t>Aufnahme von Daten und Auswertung:</a:t>
            </a:r>
            <a:br>
              <a:rPr lang="de-DE" dirty="0"/>
            </a:br>
            <a:r>
              <a:rPr lang="de-DE" dirty="0"/>
              <a:t>-&gt; Erkenntnisgewinnung &amp; Kommunikation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3994" y="1412776"/>
            <a:ext cx="2698046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Am Beispiel </a:t>
            </a:r>
            <a:br>
              <a:rPr lang="de-DE" sz="2400" dirty="0"/>
            </a:br>
            <a:r>
              <a:rPr lang="de-DE" sz="2400" dirty="0"/>
              <a:t>Modellversuch zum </a:t>
            </a:r>
            <a:br>
              <a:rPr lang="de-DE" sz="2400" dirty="0"/>
            </a:br>
            <a:r>
              <a:rPr lang="de-DE" sz="2400" dirty="0"/>
              <a:t>Treibhaus(</a:t>
            </a:r>
            <a:r>
              <a:rPr lang="de-DE" sz="2400" dirty="0" err="1"/>
              <a:t>effekt</a:t>
            </a:r>
            <a:r>
              <a:rPr lang="de-DE" sz="2400" dirty="0"/>
              <a:t>)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experimentellen Stationen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80" y="1888232"/>
            <a:ext cx="8229600" cy="4205064"/>
          </a:xfrm>
        </p:spPr>
        <p:txBody>
          <a:bodyPr>
            <a:normAutofit fontScale="92500"/>
          </a:bodyPr>
          <a:lstStyle/>
          <a:p>
            <a:r>
              <a:rPr lang="de-DE" dirty="0"/>
              <a:t>1 A: statt Deckel aufs Glas: Pappe</a:t>
            </a:r>
          </a:p>
          <a:p>
            <a:r>
              <a:rPr lang="de-DE" dirty="0"/>
              <a:t>1 D: bei wenig Sonne: Langzeitexperiment</a:t>
            </a:r>
            <a:br>
              <a:rPr lang="de-DE" dirty="0"/>
            </a:br>
            <a:r>
              <a:rPr lang="de-DE" dirty="0"/>
              <a:t> (statt </a:t>
            </a:r>
            <a:r>
              <a:rPr lang="de-DE" dirty="0" err="1"/>
              <a:t>ind</a:t>
            </a:r>
            <a:r>
              <a:rPr lang="de-DE" dirty="0"/>
              <a:t>. Wasserfreund auch mit Wasserpest)</a:t>
            </a:r>
          </a:p>
          <a:p>
            <a:r>
              <a:rPr lang="de-DE" dirty="0"/>
              <a:t>2 A: Passen Sie auf Ihre Finger auf !</a:t>
            </a:r>
          </a:p>
          <a:p>
            <a:r>
              <a:rPr lang="de-DE" dirty="0"/>
              <a:t>2 C: Popcorn …. </a:t>
            </a:r>
          </a:p>
          <a:p>
            <a:r>
              <a:rPr lang="de-DE" dirty="0"/>
              <a:t>2 D: Alternativ zu Plexiglas als Unterlage: PE-Folie</a:t>
            </a:r>
          </a:p>
          <a:p>
            <a:r>
              <a:rPr lang="de-DE" dirty="0"/>
              <a:t>3 B &amp; C: Seien Sie kreativ!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jetzt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        …. an die Arbeit</a:t>
            </a:r>
          </a:p>
        </p:txBody>
      </p:sp>
      <p:pic>
        <p:nvPicPr>
          <p:cNvPr id="4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Sie erwartet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783357"/>
            <a:ext cx="7643192" cy="4525963"/>
          </a:xfrm>
        </p:spPr>
        <p:txBody>
          <a:bodyPr>
            <a:normAutofit/>
          </a:bodyPr>
          <a:lstStyle/>
          <a:p>
            <a:pPr>
              <a:tabLst>
                <a:tab pos="2508250" algn="l"/>
              </a:tabLst>
            </a:pPr>
            <a:r>
              <a:rPr lang="de-DE" sz="2800" dirty="0"/>
              <a:t>12.30 – 13.00 	Einführung  / Input </a:t>
            </a:r>
            <a:br>
              <a:rPr lang="de-DE" sz="2800" dirty="0"/>
            </a:br>
            <a:r>
              <a:rPr lang="de-DE" sz="2800" dirty="0"/>
              <a:t>	</a:t>
            </a:r>
          </a:p>
          <a:p>
            <a:pPr>
              <a:tabLst>
                <a:tab pos="2508250" algn="l"/>
              </a:tabLst>
            </a:pPr>
            <a:r>
              <a:rPr lang="de-DE" sz="2800" dirty="0"/>
              <a:t>13.00 – 15.00 	Experimente / Laborarbeit</a:t>
            </a:r>
          </a:p>
          <a:p>
            <a:pPr>
              <a:tabLst>
                <a:tab pos="2508250" algn="l"/>
              </a:tabLst>
            </a:pPr>
            <a:endParaRPr lang="de-DE" sz="2800" baseline="30000" dirty="0"/>
          </a:p>
          <a:p>
            <a:pPr>
              <a:tabLst>
                <a:tab pos="2508250" algn="l"/>
              </a:tabLst>
            </a:pPr>
            <a:r>
              <a:rPr lang="de-DE" sz="2800" baseline="30000" dirty="0"/>
              <a:t>Dazwischen 	</a:t>
            </a:r>
            <a:r>
              <a:rPr lang="de-DE" sz="2800" dirty="0"/>
              <a:t>Kaffeepause</a:t>
            </a:r>
            <a:br>
              <a:rPr lang="de-DE" sz="2800" dirty="0"/>
            </a:br>
            <a:endParaRPr lang="de-DE" sz="2800" dirty="0"/>
          </a:p>
          <a:p>
            <a:pPr>
              <a:tabLst>
                <a:tab pos="2508250" algn="l"/>
              </a:tabLst>
            </a:pPr>
            <a:r>
              <a:rPr lang="de-DE" sz="2800" dirty="0"/>
              <a:t>15.00 – 15.30	Auswertung</a:t>
            </a:r>
            <a:br>
              <a:rPr lang="de-DE" sz="2800" dirty="0"/>
            </a:br>
            <a:r>
              <a:rPr lang="de-DE" sz="2800" dirty="0"/>
              <a:t>	</a:t>
            </a:r>
          </a:p>
          <a:p>
            <a:pPr>
              <a:tabLst>
                <a:tab pos="2508250" algn="l"/>
              </a:tabLst>
            </a:pPr>
            <a:r>
              <a:rPr lang="de-DE" sz="2800"/>
              <a:t>15.30 – 16.00	Materialien </a:t>
            </a:r>
            <a:r>
              <a:rPr lang="de-DE" sz="2800" dirty="0"/>
              <a:t>&amp; Unterrichtsansätze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148064" y="6165304"/>
            <a:ext cx="352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FNR = Fachagentur Nachwachsende Rohstoffe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03848" y="116632"/>
            <a:ext cx="254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Neue  Aktualität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pic>
        <p:nvPicPr>
          <p:cNvPr id="9" name="Grafik 8" descr="grafik-anbau-nr-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547" y="692696"/>
            <a:ext cx="7683885" cy="54364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chwachsenderohstoffe.de/fileadmin/fnr/images/aktuelles/medien/Anbau2011_Tabelle_DE_300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912" y="76440"/>
            <a:ext cx="7650581" cy="6669360"/>
          </a:xfrm>
          <a:prstGeom prst="rect">
            <a:avLst/>
          </a:prstGeom>
          <a:noFill/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499992" y="836701"/>
          <a:ext cx="1247800" cy="30733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48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125.000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483"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352.000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746103" y="5883369"/>
            <a:ext cx="9060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/>
              <a:t>352.000</a:t>
            </a:r>
          </a:p>
        </p:txBody>
      </p:sp>
      <p:sp>
        <p:nvSpPr>
          <p:cNvPr id="6" name="Rechteck 5"/>
          <p:cNvSpPr/>
          <p:nvPr/>
        </p:nvSpPr>
        <p:spPr>
          <a:xfrm>
            <a:off x="5796136" y="3933056"/>
            <a:ext cx="2664296" cy="1872208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5"/>
          <p:cNvSpPr txBox="1">
            <a:spLocks/>
          </p:cNvSpPr>
          <p:nvPr/>
        </p:nvSpPr>
        <p:spPr>
          <a:xfrm rot="5400000">
            <a:off x="7720210" y="10728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NaWaRo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Leipzig 02.10.2013</a:t>
            </a:r>
          </a:p>
        </p:txBody>
      </p:sp>
      <p:sp>
        <p:nvSpPr>
          <p:cNvPr id="8" name="Pfeil nach oben 7"/>
          <p:cNvSpPr/>
          <p:nvPr/>
        </p:nvSpPr>
        <p:spPr>
          <a:xfrm rot="2490012">
            <a:off x="8577031" y="4632695"/>
            <a:ext cx="344803" cy="38680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 rot="2490012">
            <a:off x="8545304" y="5078861"/>
            <a:ext cx="344803" cy="38680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8455159">
            <a:off x="8613763" y="4286285"/>
            <a:ext cx="341409" cy="3791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oben 12"/>
          <p:cNvSpPr/>
          <p:nvPr/>
        </p:nvSpPr>
        <p:spPr>
          <a:xfrm rot="8455159">
            <a:off x="8613764" y="3895249"/>
            <a:ext cx="341409" cy="3791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 rot="16200000">
            <a:off x="-704724" y="5033317"/>
            <a:ext cx="2133600" cy="365125"/>
          </a:xfrm>
        </p:spPr>
        <p:txBody>
          <a:bodyPr/>
          <a:lstStyle/>
          <a:p>
            <a:r>
              <a:rPr lang="de-DE"/>
              <a:t>NaWaRo Leinefelde 20.11.2014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148064" y="6165304"/>
            <a:ext cx="352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FNR = Fachagentur Nachwachsende Rohstoffe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03848" y="116632"/>
            <a:ext cx="254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Neue  Aktualität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pic>
        <p:nvPicPr>
          <p:cNvPr id="1026" name="Picture 2" descr="C:\Users\neu\Desktop\tabelle-anbau-nr-12-1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5875691" cy="54735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91680" y="6237312"/>
            <a:ext cx="599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Bader/Nick/Melle: </a:t>
            </a:r>
            <a:r>
              <a:rPr lang="de-DE" dirty="0" err="1"/>
              <a:t>NaWaRo</a:t>
            </a:r>
            <a:r>
              <a:rPr lang="de-DE" dirty="0"/>
              <a:t> – Die Natur als chemische Fabrik. </a:t>
            </a:r>
          </a:p>
        </p:txBody>
      </p:sp>
      <p:pic>
        <p:nvPicPr>
          <p:cNvPr id="4" name="Grafik 3" descr="nawaro.jpg"/>
          <p:cNvPicPr>
            <a:picLocks noChangeAspect="1"/>
          </p:cNvPicPr>
          <p:nvPr/>
        </p:nvPicPr>
        <p:blipFill>
          <a:blip r:embed="rId2" cstate="print"/>
          <a:srcRect t="809"/>
          <a:stretch>
            <a:fillRect/>
          </a:stretch>
        </p:blipFill>
        <p:spPr>
          <a:xfrm>
            <a:off x="1454849" y="476672"/>
            <a:ext cx="6501527" cy="5472608"/>
          </a:xfrm>
          <a:prstGeom prst="rect">
            <a:avLst/>
          </a:prstGeom>
        </p:spPr>
      </p:pic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>
          <a:xfrm rot="5400000">
            <a:off x="7787133" y="5492005"/>
            <a:ext cx="2133600" cy="365125"/>
          </a:xfrm>
        </p:spPr>
        <p:txBody>
          <a:bodyPr/>
          <a:lstStyle/>
          <a:p>
            <a:r>
              <a:rPr lang="de-DE"/>
              <a:t>NaWaRo Leinefelde 20.11.2014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115616" y="260648"/>
          <a:ext cx="7056784" cy="638435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2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1" dirty="0" err="1"/>
                        <a:t>NaWaRo</a:t>
                      </a:r>
                      <a:r>
                        <a:rPr lang="de-DE" sz="2400" b="1" dirty="0"/>
                        <a:t>-Pflanzen und Produkte</a:t>
                      </a:r>
                      <a:endParaRPr lang="de-DE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Ölpflanzen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Pflanzen, die Zucker und Stärke produzieren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Faserpflanzen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andere     </a:t>
                      </a:r>
                      <a:br>
                        <a:rPr lang="de-DE" sz="1400" b="1" dirty="0"/>
                      </a:br>
                      <a:r>
                        <a:rPr lang="de-DE" sz="1400" b="1" dirty="0"/>
                        <a:t>„Rohstoffpflanzen“</a:t>
                      </a:r>
                      <a:endParaRPr lang="de-D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143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Raps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Sonnenblume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Lein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Senf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Rübsen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(harzliefernde Baumarten)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Mais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Kartoffeln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Weizen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Markerbsen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Zuckerrüben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Topinambur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(Zuckerrohr)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Faserlein (Flachs)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Hanf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(Baumwolle)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(Sisal)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Waid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Krapp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Saflor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(Indigo)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Heilkräuter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2352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verharzende Öle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(als Filmbildner für Lacke, zur  Linoleum-</a:t>
                      </a:r>
                      <a:r>
                        <a:rPr lang="de-DE" sz="1400" dirty="0" err="1"/>
                        <a:t>herstellung</a:t>
                      </a:r>
                      <a:r>
                        <a:rPr lang="de-DE" sz="1400" dirty="0"/>
                        <a:t> u.a.)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/>
                        <a:t>etherische</a:t>
                      </a:r>
                      <a:r>
                        <a:rPr lang="de-DE" sz="1400" dirty="0"/>
                        <a:t> Öle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(als Lösungsmittel)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Fette, Fettsäuren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Zucker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Stärke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Zellulose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Fasern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(Lang- und Kurzfaser)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Farbstoffe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Wirkstoffe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(pharmazeutische und andere, z.B. für den Pflanzenschutz)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584"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Farben, Lacke, Kleber, Schmiermittel, Seifen, Tenside, Lösungsmittel, Kosmetika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Papiere und Pappen, Verpackungen, Platten, Waschrohstoffe, Kleber, Folien und Kunststoffe, Füllstoffe, Kosmetik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Textilien, Spezialtextilien (Filter), Seile, </a:t>
                      </a:r>
                      <a:r>
                        <a:rPr lang="de-DE" sz="1400" dirty="0" err="1"/>
                        <a:t>Bespannungen</a:t>
                      </a:r>
                      <a:endParaRPr lang="de-DE" sz="1600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Faserplatten, Dämm-</a:t>
                      </a:r>
                      <a:r>
                        <a:rPr lang="de-DE" sz="1400" dirty="0" err="1"/>
                        <a:t>stoffe</a:t>
                      </a:r>
                      <a:r>
                        <a:rPr lang="de-DE" sz="1400" dirty="0"/>
                        <a:t>, Bremsbeläge, Papiere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b="1" dirty="0"/>
                        <a:t>Produkte:</a:t>
                      </a:r>
                      <a:endParaRPr lang="de-DE" sz="1600" b="1" dirty="0"/>
                    </a:p>
                    <a:p>
                      <a:pPr hangingPunct="0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/>
                        <a:t>Farben und Lacke, Kosmetik, Pharmaprodukte, Repellents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88" marR="3078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973969" y="1440486"/>
            <a:ext cx="1728192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747404" y="1440486"/>
            <a:ext cx="1728192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516216" y="1443219"/>
            <a:ext cx="1656184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5"/>
          <p:cNvSpPr>
            <a:spLocks noGrp="1"/>
          </p:cNvSpPr>
          <p:nvPr>
            <p:ph type="dt" sz="half" idx="10"/>
          </p:nvPr>
        </p:nvSpPr>
        <p:spPr>
          <a:xfrm rot="5400000">
            <a:off x="7787133" y="5492005"/>
            <a:ext cx="2133600" cy="365125"/>
          </a:xfrm>
        </p:spPr>
        <p:txBody>
          <a:bodyPr/>
          <a:lstStyle/>
          <a:p>
            <a:r>
              <a:rPr lang="de-DE"/>
              <a:t>NaWaRo Leinefelde 20.11.2014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620688"/>
            <a:ext cx="7586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Motive für die Nutzung nachwachsender Rohstoffe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556792"/>
            <a:ext cx="799288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/>
              <a:t>CO</a:t>
            </a:r>
            <a:r>
              <a:rPr lang="de-DE" sz="1600" dirty="0"/>
              <a:t>2</a:t>
            </a:r>
            <a:r>
              <a:rPr lang="de-DE" sz="2000" dirty="0"/>
              <a:t>-Bilanz / Treibhauseffekt  / Klimaveränderungen -&gt; Energiepflanzen / </a:t>
            </a:r>
            <a:r>
              <a:rPr lang="de-DE" sz="2000" dirty="0" err="1"/>
              <a:t>Biosprit</a:t>
            </a:r>
            <a:br>
              <a:rPr lang="de-DE" sz="2000" dirty="0"/>
            </a:br>
            <a:endParaRPr lang="de-DE" sz="2000" dirty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/>
              <a:t>Traditionelle Produkte – „</a:t>
            </a:r>
            <a:r>
              <a:rPr lang="de-DE" sz="2000" dirty="0" err="1"/>
              <a:t>Öko</a:t>
            </a:r>
            <a:r>
              <a:rPr lang="de-DE" sz="2000" dirty="0"/>
              <a:t>“-Sortiment -&gt; Fasern, Seifen, Kosmetika, Farben, Lacke</a:t>
            </a:r>
            <a:br>
              <a:rPr lang="de-DE" sz="2000" dirty="0"/>
            </a:br>
            <a:endParaRPr lang="de-DE" sz="2000" dirty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/>
              <a:t>Rohstoffe für die industrielle Produktion: geringerer Energieaufwand, nutzbare Strukturen -&gt; APGs für Waschmittel, Schmierstoffe, (Papier, Pappe, auch: Holz für Bauzwecke, Konstruktionen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endParaRPr lang="de-DE" sz="2000" dirty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/>
              <a:t>Umweltaspekte -&gt; </a:t>
            </a:r>
            <a:r>
              <a:rPr lang="de-DE" sz="2000" dirty="0" err="1"/>
              <a:t>Abbaubarkeit</a:t>
            </a:r>
            <a:r>
              <a:rPr lang="de-DE" sz="2000" dirty="0"/>
              <a:t> (Treibstoffe auf Binnenseen, Tenside), schadstoffarme Technologien, Nachhaltigkeit </a:t>
            </a:r>
            <a:br>
              <a:rPr lang="de-DE" sz="2000" dirty="0"/>
            </a:br>
            <a:endParaRPr lang="de-DE" sz="2000" dirty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/>
              <a:t>Nutzung  landwirtschaftlicher Stilllegungsflächen -&gt; Energiepflanzen </a:t>
            </a:r>
          </a:p>
        </p:txBody>
      </p:sp>
      <p:pic>
        <p:nvPicPr>
          <p:cNvPr id="4098" name="Picture 2" descr="D:\Daten\NaWi\PLAN\Handreichungen\Rohstoffe\kohlen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5167282" cy="3495238"/>
          </a:xfrm>
          <a:prstGeom prst="rect">
            <a:avLst/>
          </a:prstGeom>
          <a:noFill/>
          <a:effectLst>
            <a:outerShdw blurRad="266700" sx="109000" sy="109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079555" cy="2293788"/>
          </a:xfrm>
          <a:prstGeom prst="rect">
            <a:avLst/>
          </a:prstGeom>
          <a:noFill/>
          <a:effectLst>
            <a:outerShdw blurRad="266700" sx="109000" sy="109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ieren 9"/>
          <p:cNvGrpSpPr/>
          <p:nvPr/>
        </p:nvGrpSpPr>
        <p:grpSpPr>
          <a:xfrm>
            <a:off x="5073055" y="1052736"/>
            <a:ext cx="4070945" cy="4787431"/>
            <a:chOff x="5073055" y="1052736"/>
            <a:chExt cx="4070945" cy="478743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63000" contrast="-64000"/>
            </a:blip>
            <a:srcRect/>
            <a:stretch>
              <a:fillRect/>
            </a:stretch>
          </p:blipFill>
          <p:spPr bwMode="auto">
            <a:xfrm>
              <a:off x="5073055" y="1052736"/>
              <a:ext cx="4070945" cy="4787431"/>
            </a:xfrm>
            <a:prstGeom prst="rect">
              <a:avLst/>
            </a:prstGeom>
            <a:noFill/>
            <a:effectLst>
              <a:outerShdw blurRad="266700" sx="109000" sy="109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hteck 8"/>
            <p:cNvSpPr/>
            <p:nvPr/>
          </p:nvSpPr>
          <p:spPr>
            <a:xfrm>
              <a:off x="5364088" y="1412776"/>
              <a:ext cx="3528392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/>
                <a:t>Bei mehr als der Hälfte unserer Tenside basiert der </a:t>
              </a:r>
              <a:r>
                <a:rPr lang="de-DE" sz="2800" dirty="0" err="1"/>
                <a:t>lipophile</a:t>
              </a:r>
              <a:r>
                <a:rPr lang="de-DE" sz="2800" dirty="0"/>
                <a:t> Teil auf nachwachsen-den Rohstoffen (…)  wie zum Beispiel das nur für den industriellen Einsatz nutzbare </a:t>
              </a:r>
              <a:r>
                <a:rPr lang="de-DE" sz="2800" dirty="0" err="1"/>
                <a:t>Palmkernöl</a:t>
              </a:r>
              <a:r>
                <a:rPr lang="de-DE" sz="2800" dirty="0"/>
                <a:t>. </a:t>
              </a:r>
            </a:p>
          </p:txBody>
        </p:sp>
      </p:grpSp>
      <p:pic>
        <p:nvPicPr>
          <p:cNvPr id="1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  <p:pic>
        <p:nvPicPr>
          <p:cNvPr id="6146" name="Picture 2" descr="http://www.presseportal.de/bild/52746-preview-pressemitteilung-fnr-fachagentur-nachwachsende-rohstoffe-biokraftstoff-potenzial-in-deutsch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76672"/>
            <a:ext cx="7067489" cy="5703880"/>
          </a:xfrm>
          <a:prstGeom prst="rect">
            <a:avLst/>
          </a:prstGeom>
          <a:noFill/>
          <a:effectLst>
            <a:outerShdw blurRad="266700" sx="109000" sy="109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9490" y="404664"/>
            <a:ext cx="6209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Thesen zum Umgang mit dem Thema </a:t>
            </a:r>
          </a:p>
          <a:p>
            <a:pPr algn="ctr"/>
            <a:r>
              <a:rPr lang="de-DE" sz="2800" b="1" dirty="0"/>
              <a:t>Nachwachsende Rohstoffe im Unterricht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Wenn die </a:t>
            </a:r>
            <a:r>
              <a:rPr lang="de-DE" sz="2400" dirty="0" err="1"/>
              <a:t>NaWaRo</a:t>
            </a:r>
            <a:r>
              <a:rPr lang="de-DE" sz="2400" dirty="0"/>
              <a:t> nur als Vehikel für z.B. organische Chemie benutzt werden, bleibt dies für ihr Verständnis wirkungslos</a:t>
            </a:r>
          </a:p>
          <a:p>
            <a:r>
              <a:rPr lang="de-DE" sz="2400" dirty="0"/>
              <a:t>Wenn </a:t>
            </a:r>
            <a:r>
              <a:rPr lang="de-DE" sz="2400" dirty="0" err="1"/>
              <a:t>NaWaRo</a:t>
            </a:r>
            <a:r>
              <a:rPr lang="de-DE" sz="2400" dirty="0"/>
              <a:t> nur auf die Frage energetischer Verwertung / </a:t>
            </a:r>
            <a:r>
              <a:rPr lang="de-DE" sz="2400" dirty="0" err="1"/>
              <a:t>Biosprit</a:t>
            </a:r>
            <a:r>
              <a:rPr lang="de-DE" sz="2400" dirty="0"/>
              <a:t> reduziert werden, können die Schüler deren Bedeutung nicht hinreichend erfassen.</a:t>
            </a:r>
          </a:p>
          <a:p>
            <a:r>
              <a:rPr lang="de-DE" sz="2400" dirty="0"/>
              <a:t>Zum Verständnis gehört auch unmittelbare stoffliche Erfahrung (die Biologiedidaktik spricht von originaler Begegnung) und deren fachliche Aufarbeitung</a:t>
            </a:r>
          </a:p>
          <a:p>
            <a:r>
              <a:rPr lang="de-DE" sz="2400" dirty="0"/>
              <a:t>Die Auseinandersetzung mit </a:t>
            </a:r>
            <a:r>
              <a:rPr lang="de-DE" sz="2400" dirty="0" err="1"/>
              <a:t>NaWaRo</a:t>
            </a:r>
            <a:r>
              <a:rPr lang="de-DE" sz="2400" dirty="0"/>
              <a:t> dient immer auch der Herausbildung von Bewertungskompetenz im Sinne der Bildungsstandards.</a:t>
            </a:r>
          </a:p>
          <a:p>
            <a:endParaRPr lang="de-DE" dirty="0"/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NaWaRo Leinefelde 20.11.2014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Bildschirmpräsentation (4:3)</PresentationFormat>
  <Paragraphs>115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Larissa-Design</vt:lpstr>
      <vt:lpstr>Nachwachsende Rohstoffe</vt:lpstr>
      <vt:lpstr>Was Sie erwartet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experimentellen Stationen</vt:lpstr>
      <vt:lpstr>Bezüge zu den Bildungsstandards:</vt:lpstr>
      <vt:lpstr>Die experimentellen Stationen</vt:lpstr>
      <vt:lpstr>Und jetzt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 staeudel</cp:lastModifiedBy>
  <cp:revision>105</cp:revision>
  <dcterms:created xsi:type="dcterms:W3CDTF">2011-07-24T18:39:23Z</dcterms:created>
  <dcterms:modified xsi:type="dcterms:W3CDTF">2023-04-06T13:08:10Z</dcterms:modified>
</cp:coreProperties>
</file>