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9"/>
  </p:notesMasterIdLst>
  <p:sldIdLst>
    <p:sldId id="256" r:id="rId2"/>
    <p:sldId id="257" r:id="rId3"/>
    <p:sldId id="260" r:id="rId4"/>
    <p:sldId id="261"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tz staeudel" initials="ls" lastIdx="1" clrIdx="0">
    <p:extLst>
      <p:ext uri="{19B8F6BF-5375-455C-9EA6-DF929625EA0E}">
        <p15:presenceInfo xmlns:p15="http://schemas.microsoft.com/office/powerpoint/2012/main" userId="b4eb3e4e324636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81" autoAdjust="0"/>
    <p:restoredTop sz="94660"/>
  </p:normalViewPr>
  <p:slideViewPr>
    <p:cSldViewPr snapToGrid="0">
      <p:cViewPr varScale="1">
        <p:scale>
          <a:sx n="87" d="100"/>
          <a:sy n="87" d="100"/>
        </p:scale>
        <p:origin x="72"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CB532-7ACC-4F9B-94D2-86081EB7A92C}" type="datetimeFigureOut">
              <a:rPr lang="de-DE" smtClean="0"/>
              <a:t>18.03.2020</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01170-064F-46B1-8EB4-E2DF430ACA45}" type="slidenum">
              <a:rPr lang="de-DE" smtClean="0"/>
              <a:t>‹Nr.›</a:t>
            </a:fld>
            <a:endParaRPr lang="de-DE"/>
          </a:p>
        </p:txBody>
      </p:sp>
    </p:spTree>
    <p:extLst>
      <p:ext uri="{BB962C8B-B14F-4D97-AF65-F5344CB8AC3E}">
        <p14:creationId xmlns:p14="http://schemas.microsoft.com/office/powerpoint/2010/main" val="257289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Dieses Tutorial ist OER-Lizensiert. Bei Weitergabe wird Nennung des Urhebers erbeten: Lutz Stäudel, Leipzig. www.guteunterrichtspraxis-nw.org bzw. www.stäudel.de</a:t>
            </a:r>
          </a:p>
          <a:p>
            <a:r>
              <a:rPr lang="de-DE" dirty="0"/>
              <a:t>Erstellt im März 2020</a:t>
            </a:r>
          </a:p>
        </p:txBody>
      </p:sp>
      <p:sp>
        <p:nvSpPr>
          <p:cNvPr id="4" name="Foliennummernplatzhalter 3"/>
          <p:cNvSpPr>
            <a:spLocks noGrp="1"/>
          </p:cNvSpPr>
          <p:nvPr>
            <p:ph type="sldNum" sz="quarter" idx="5"/>
          </p:nvPr>
        </p:nvSpPr>
        <p:spPr/>
        <p:txBody>
          <a:bodyPr/>
          <a:lstStyle/>
          <a:p>
            <a:fld id="{8C701170-064F-46B1-8EB4-E2DF430ACA45}" type="slidenum">
              <a:rPr lang="de-DE" smtClean="0"/>
              <a:t>1</a:t>
            </a:fld>
            <a:endParaRPr lang="de-DE"/>
          </a:p>
        </p:txBody>
      </p:sp>
    </p:spTree>
    <p:extLst>
      <p:ext uri="{BB962C8B-B14F-4D97-AF65-F5344CB8AC3E}">
        <p14:creationId xmlns:p14="http://schemas.microsoft.com/office/powerpoint/2010/main" val="460195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de-DE"/>
              <a:t>Mastertitelformat bearbeiten</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E5FD2EC0-CD02-4BC1-A735-CACEAF5B21EE}" type="datetimeFigureOut">
              <a:rPr lang="de-DE" smtClean="0"/>
              <a:t>18.03.2020</a:t>
            </a:fld>
            <a:endParaRPr lang="de-DE"/>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de-DE"/>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BF0818F5-4C21-468F-BF36-9E22778756EF}" type="slidenum">
              <a:rPr lang="de-DE" smtClean="0"/>
              <a:t>‹Nr.›</a:t>
            </a:fld>
            <a:endParaRPr lang="de-DE"/>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9257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FD2EC0-CD02-4BC1-A735-CACEAF5B21EE}" type="datetimeFigureOut">
              <a:rPr lang="de-DE" smtClean="0"/>
              <a:t>18.03.2020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68942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FD2EC0-CD02-4BC1-A735-CACEAF5B21EE}" type="datetimeFigureOut">
              <a:rPr lang="de-DE" smtClean="0"/>
              <a:t>18.03.2020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39122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5FD2EC0-CD02-4BC1-A735-CACEAF5B21EE}" type="datetimeFigureOut">
              <a:rPr lang="de-DE" smtClean="0"/>
              <a:t>18.03.2020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153873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E5FD2EC0-CD02-4BC1-A735-CACEAF5B21EE}" type="datetimeFigureOut">
              <a:rPr lang="de-DE" smtClean="0"/>
              <a:t>18.03.2020</a:t>
            </a:fld>
            <a:endParaRPr lang="de-DE"/>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BF0818F5-4C21-468F-BF36-9E22778756EF}" type="slidenum">
              <a:rPr lang="de-DE" smtClean="0"/>
              <a:t>‹Nr.›</a:t>
            </a:fld>
            <a:endParaRPr lang="de-DE"/>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8973468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5FD2EC0-CD02-4BC1-A735-CACEAF5B21EE}" type="datetimeFigureOut">
              <a:rPr lang="de-DE" smtClean="0"/>
              <a:t>18.03.2020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26080009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de-DE"/>
              <a:t>Mastertitelformat bearbeiten</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941832" y="2909102"/>
            <a:ext cx="361188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975398" y="2909102"/>
            <a:ext cx="3611880" cy="299639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5FD2EC0-CD02-4BC1-A735-CACEAF5B21EE}" type="datetimeFigureOut">
              <a:rPr lang="de-DE" smtClean="0"/>
              <a:t>18.03.2020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499274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5FD2EC0-CD02-4BC1-A735-CACEAF5B21EE}" type="datetimeFigureOut">
              <a:rPr lang="de-DE" smtClean="0"/>
              <a:t>18.03.2020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311306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D2EC0-CD02-4BC1-A735-CACEAF5B21EE}" type="datetimeFigureOut">
              <a:rPr lang="de-DE" smtClean="0"/>
              <a:t>18.03.2020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F0818F5-4C21-468F-BF36-9E22778756EF}" type="slidenum">
              <a:rPr lang="de-DE" smtClean="0"/>
              <a:t>‹Nr.›</a:t>
            </a:fld>
            <a:endParaRPr lang="de-DE"/>
          </a:p>
        </p:txBody>
      </p:sp>
    </p:spTree>
    <p:extLst>
      <p:ext uri="{BB962C8B-B14F-4D97-AF65-F5344CB8AC3E}">
        <p14:creationId xmlns:p14="http://schemas.microsoft.com/office/powerpoint/2010/main" val="229704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de-DE"/>
              <a:t>Mastertitelformat bearbeiten</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a:xfrm>
            <a:off x="573789" y="6375679"/>
            <a:ext cx="925016" cy="348462"/>
          </a:xfrm>
        </p:spPr>
        <p:txBody>
          <a:bodyPr/>
          <a:lstStyle/>
          <a:p>
            <a:fld id="{E5FD2EC0-CD02-4BC1-A735-CACEAF5B21EE}" type="datetimeFigureOut">
              <a:rPr lang="de-DE" smtClean="0"/>
              <a:t>18.03.2020</a:t>
            </a:fld>
            <a:endParaRPr lang="de-DE"/>
          </a:p>
        </p:txBody>
      </p:sp>
      <p:sp>
        <p:nvSpPr>
          <p:cNvPr id="6" name="Footer Placeholder 5"/>
          <p:cNvSpPr>
            <a:spLocks noGrp="1"/>
          </p:cNvSpPr>
          <p:nvPr>
            <p:ph type="ftr" sz="quarter" idx="11"/>
          </p:nvPr>
        </p:nvSpPr>
        <p:spPr>
          <a:xfrm>
            <a:off x="1577716" y="6375679"/>
            <a:ext cx="2611634" cy="345796"/>
          </a:xfrm>
        </p:spPr>
        <p:txBody>
          <a:bodyPr/>
          <a:lstStyle/>
          <a:p>
            <a:endParaRPr lang="de-DE"/>
          </a:p>
        </p:txBody>
      </p:sp>
      <p:sp>
        <p:nvSpPr>
          <p:cNvPr id="7" name="Slide Number Placeholder 6"/>
          <p:cNvSpPr>
            <a:spLocks noGrp="1"/>
          </p:cNvSpPr>
          <p:nvPr>
            <p:ph type="sldNum" sz="quarter" idx="12"/>
          </p:nvPr>
        </p:nvSpPr>
        <p:spPr>
          <a:xfrm>
            <a:off x="4268261" y="6375679"/>
            <a:ext cx="924342" cy="345796"/>
          </a:xfrm>
        </p:spPr>
        <p:txBody>
          <a:bodyPr/>
          <a:lstStyle/>
          <a:p>
            <a:fld id="{BF0818F5-4C21-468F-BF36-9E22778756EF}" type="slidenum">
              <a:rPr lang="de-DE" smtClean="0"/>
              <a:t>‹Nr.›</a:t>
            </a:fld>
            <a:endParaRPr lang="de-DE"/>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9567250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de-DE"/>
              <a:t>Mastertitelformat bearbeiten</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a:xfrm>
            <a:off x="574463" y="6375679"/>
            <a:ext cx="924342" cy="348462"/>
          </a:xfrm>
        </p:spPr>
        <p:txBody>
          <a:bodyPr/>
          <a:lstStyle/>
          <a:p>
            <a:fld id="{E5FD2EC0-CD02-4BC1-A735-CACEAF5B21EE}" type="datetimeFigureOut">
              <a:rPr lang="de-DE" smtClean="0"/>
              <a:t>18.03.2020</a:t>
            </a:fld>
            <a:endParaRPr lang="de-DE"/>
          </a:p>
        </p:txBody>
      </p:sp>
      <p:sp>
        <p:nvSpPr>
          <p:cNvPr id="6" name="Footer Placeholder 5"/>
          <p:cNvSpPr>
            <a:spLocks noGrp="1"/>
          </p:cNvSpPr>
          <p:nvPr>
            <p:ph type="ftr" sz="quarter" idx="11"/>
          </p:nvPr>
        </p:nvSpPr>
        <p:spPr>
          <a:xfrm>
            <a:off x="1577716" y="6375679"/>
            <a:ext cx="2611634" cy="345796"/>
          </a:xfrm>
        </p:spPr>
        <p:txBody>
          <a:bodyPr/>
          <a:lstStyle/>
          <a:p>
            <a:endParaRPr lang="de-DE"/>
          </a:p>
        </p:txBody>
      </p:sp>
      <p:sp>
        <p:nvSpPr>
          <p:cNvPr id="7" name="Slide Number Placeholder 6"/>
          <p:cNvSpPr>
            <a:spLocks noGrp="1"/>
          </p:cNvSpPr>
          <p:nvPr>
            <p:ph type="sldNum" sz="quarter" idx="12"/>
          </p:nvPr>
        </p:nvSpPr>
        <p:spPr>
          <a:xfrm>
            <a:off x="4256153" y="6375679"/>
            <a:ext cx="947460" cy="345796"/>
          </a:xfrm>
        </p:spPr>
        <p:txBody>
          <a:bodyPr/>
          <a:lstStyle/>
          <a:p>
            <a:fld id="{BF0818F5-4C21-468F-BF36-9E22778756EF}" type="slidenum">
              <a:rPr lang="de-DE" smtClean="0"/>
              <a:t>‹Nr.›</a:t>
            </a:fld>
            <a:endParaRPr lang="de-DE"/>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733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E5FD2EC0-CD02-4BC1-A735-CACEAF5B21EE}" type="datetimeFigureOut">
              <a:rPr lang="de-DE" smtClean="0"/>
              <a:t>18.03.2020</a:t>
            </a:fld>
            <a:endParaRPr lang="de-DE"/>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BF0818F5-4C21-468F-BF36-9E22778756EF}" type="slidenum">
              <a:rPr lang="de-DE" smtClean="0"/>
              <a:t>‹Nr.›</a:t>
            </a:fld>
            <a:endParaRPr lang="de-DE"/>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408039470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2E388-CB15-4A16-845B-A330D6EC5A69}"/>
              </a:ext>
            </a:extLst>
          </p:cNvPr>
          <p:cNvSpPr>
            <a:spLocks noGrp="1"/>
          </p:cNvSpPr>
          <p:nvPr>
            <p:ph type="ctrTitle"/>
          </p:nvPr>
        </p:nvSpPr>
        <p:spPr/>
        <p:txBody>
          <a:bodyPr/>
          <a:lstStyle/>
          <a:p>
            <a:r>
              <a:rPr lang="de-DE" dirty="0"/>
              <a:t>Texte </a:t>
            </a:r>
            <a:br>
              <a:rPr lang="de-DE" dirty="0"/>
            </a:br>
            <a:r>
              <a:rPr lang="de-DE" dirty="0"/>
              <a:t>einfügen</a:t>
            </a:r>
          </a:p>
        </p:txBody>
      </p:sp>
      <p:sp>
        <p:nvSpPr>
          <p:cNvPr id="3" name="Untertitel 2">
            <a:extLst>
              <a:ext uri="{FF2B5EF4-FFF2-40B4-BE49-F238E27FC236}">
                <a16:creationId xmlns:a16="http://schemas.microsoft.com/office/drawing/2014/main" id="{D636EC49-7625-46BA-9C1A-03F51767C65E}"/>
              </a:ext>
            </a:extLst>
          </p:cNvPr>
          <p:cNvSpPr>
            <a:spLocks noGrp="1"/>
          </p:cNvSpPr>
          <p:nvPr>
            <p:ph type="subTitle" idx="1"/>
          </p:nvPr>
        </p:nvSpPr>
        <p:spPr>
          <a:xfrm>
            <a:off x="1554985" y="117830"/>
            <a:ext cx="6034030" cy="742279"/>
          </a:xfrm>
        </p:spPr>
        <p:txBody>
          <a:bodyPr>
            <a:normAutofit/>
          </a:bodyPr>
          <a:lstStyle/>
          <a:p>
            <a:r>
              <a:rPr lang="de-DE" sz="2400" dirty="0"/>
              <a:t>Hilfen zum Download   1.</a:t>
            </a:r>
          </a:p>
        </p:txBody>
      </p:sp>
      <p:pic>
        <p:nvPicPr>
          <p:cNvPr id="5" name="Grafik 4">
            <a:extLst>
              <a:ext uri="{FF2B5EF4-FFF2-40B4-BE49-F238E27FC236}">
                <a16:creationId xmlns:a16="http://schemas.microsoft.com/office/drawing/2014/main" id="{7C6A49AE-2135-45E9-A78A-00AF248CB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4855" y="0"/>
            <a:ext cx="809145" cy="768176"/>
          </a:xfrm>
          <a:prstGeom prst="rect">
            <a:avLst/>
          </a:prstGeom>
        </p:spPr>
      </p:pic>
    </p:spTree>
    <p:extLst>
      <p:ext uri="{BB962C8B-B14F-4D97-AF65-F5344CB8AC3E}">
        <p14:creationId xmlns:p14="http://schemas.microsoft.com/office/powerpoint/2010/main" val="362542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Ressourcen</a:t>
            </a:r>
          </a:p>
        </p:txBody>
      </p:sp>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938758" y="1253191"/>
            <a:ext cx="7633742" cy="424306"/>
          </a:xfrm>
        </p:spPr>
        <p:txBody>
          <a:bodyPr>
            <a:normAutofit lnSpcReduction="10000"/>
          </a:bodyPr>
          <a:lstStyle/>
          <a:p>
            <a:pPr marL="0" indent="0">
              <a:buNone/>
            </a:pPr>
            <a:r>
              <a:rPr lang="de-DE" dirty="0">
                <a:solidFill>
                  <a:schemeClr val="tx1"/>
                </a:solidFill>
              </a:rPr>
              <a:t>Das wird benötigt:</a:t>
            </a:r>
          </a:p>
          <a:p>
            <a:endParaRPr lang="de-DE" dirty="0"/>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graphicFrame>
        <p:nvGraphicFramePr>
          <p:cNvPr id="5" name="Tabelle 5">
            <a:extLst>
              <a:ext uri="{FF2B5EF4-FFF2-40B4-BE49-F238E27FC236}">
                <a16:creationId xmlns:a16="http://schemas.microsoft.com/office/drawing/2014/main" id="{448AED90-4CDC-40A8-91DD-7BD7FBF43D18}"/>
              </a:ext>
            </a:extLst>
          </p:cNvPr>
          <p:cNvGraphicFramePr>
            <a:graphicFrameLocks noGrp="1"/>
          </p:cNvGraphicFramePr>
          <p:nvPr>
            <p:extLst>
              <p:ext uri="{D42A27DB-BD31-4B8C-83A1-F6EECF244321}">
                <p14:modId xmlns:p14="http://schemas.microsoft.com/office/powerpoint/2010/main" val="965111201"/>
              </p:ext>
            </p:extLst>
          </p:nvPr>
        </p:nvGraphicFramePr>
        <p:xfrm>
          <a:off x="938758" y="2042050"/>
          <a:ext cx="7071525" cy="4504791"/>
        </p:xfrm>
        <a:graphic>
          <a:graphicData uri="http://schemas.openxmlformats.org/drawingml/2006/table">
            <a:tbl>
              <a:tblPr firstRow="1" bandRow="1">
                <a:tableStyleId>{5C22544A-7EE6-4342-B048-85BDC9FD1C3A}</a:tableStyleId>
              </a:tblPr>
              <a:tblGrid>
                <a:gridCol w="2357175">
                  <a:extLst>
                    <a:ext uri="{9D8B030D-6E8A-4147-A177-3AD203B41FA5}">
                      <a16:colId xmlns:a16="http://schemas.microsoft.com/office/drawing/2014/main" val="631947608"/>
                    </a:ext>
                  </a:extLst>
                </a:gridCol>
                <a:gridCol w="2357175">
                  <a:extLst>
                    <a:ext uri="{9D8B030D-6E8A-4147-A177-3AD203B41FA5}">
                      <a16:colId xmlns:a16="http://schemas.microsoft.com/office/drawing/2014/main" val="3057633271"/>
                    </a:ext>
                  </a:extLst>
                </a:gridCol>
                <a:gridCol w="2357175">
                  <a:extLst>
                    <a:ext uri="{9D8B030D-6E8A-4147-A177-3AD203B41FA5}">
                      <a16:colId xmlns:a16="http://schemas.microsoft.com/office/drawing/2014/main" val="233118223"/>
                    </a:ext>
                  </a:extLst>
                </a:gridCol>
              </a:tblGrid>
              <a:tr h="1030071">
                <a:tc>
                  <a:txBody>
                    <a:bodyPr/>
                    <a:lstStyle/>
                    <a:p>
                      <a:r>
                        <a:rPr lang="de-DE" dirty="0">
                          <a:solidFill>
                            <a:schemeClr val="tx1"/>
                          </a:solidFill>
                        </a:rPr>
                        <a:t>(WORD-)Tabelle mit ausgearbeiteten</a:t>
                      </a:r>
                    </a:p>
                    <a:p>
                      <a:r>
                        <a:rPr lang="de-DE" dirty="0">
                          <a:solidFill>
                            <a:schemeClr val="tx1"/>
                          </a:solidFill>
                        </a:rPr>
                        <a:t>Texten für Impulse und Antworten</a:t>
                      </a:r>
                    </a:p>
                  </a:txBody>
                  <a:tcPr/>
                </a:tc>
                <a:tc>
                  <a:txBody>
                    <a:bodyPr/>
                    <a:lstStyle/>
                    <a:p>
                      <a:r>
                        <a:rPr lang="de-DE" dirty="0">
                          <a:solidFill>
                            <a:schemeClr val="tx1"/>
                          </a:solidFill>
                        </a:rPr>
                        <a:t>Einfacher Editor</a:t>
                      </a:r>
                      <a:br>
                        <a:rPr lang="de-DE" dirty="0">
                          <a:solidFill>
                            <a:schemeClr val="tx1"/>
                          </a:solidFill>
                        </a:rPr>
                      </a:br>
                      <a:r>
                        <a:rPr lang="de-DE" dirty="0">
                          <a:solidFill>
                            <a:schemeClr val="tx1"/>
                          </a:solidFill>
                        </a:rPr>
                        <a:t>(z.B. aus dem Zubehör von Windows)</a:t>
                      </a:r>
                      <a:endParaRPr lang="de-DE" dirty="0"/>
                    </a:p>
                  </a:txBody>
                  <a:tcPr/>
                </a:tc>
                <a:tc>
                  <a:txBody>
                    <a:bodyPr/>
                    <a:lstStyle/>
                    <a:p>
                      <a:r>
                        <a:rPr lang="de-DE" dirty="0">
                          <a:solidFill>
                            <a:schemeClr val="tx1"/>
                          </a:solidFill>
                        </a:rPr>
                        <a:t>html-Maske für Hilfen</a:t>
                      </a:r>
                      <a:br>
                        <a:rPr lang="de-DE" dirty="0">
                          <a:solidFill>
                            <a:schemeClr val="tx1"/>
                          </a:solidFill>
                        </a:rPr>
                      </a:br>
                      <a:r>
                        <a:rPr lang="de-DE" dirty="0">
                          <a:solidFill>
                            <a:schemeClr val="tx1"/>
                          </a:solidFill>
                        </a:rPr>
                        <a:t>(Medienportal der Siemens Stiftung oder</a:t>
                      </a:r>
                      <a:br>
                        <a:rPr lang="de-DE" dirty="0">
                          <a:solidFill>
                            <a:schemeClr val="tx1"/>
                          </a:solidFill>
                        </a:rPr>
                      </a:br>
                      <a:r>
                        <a:rPr lang="de-DE" dirty="0">
                          <a:solidFill>
                            <a:schemeClr val="tx1"/>
                          </a:solidFill>
                        </a:rPr>
                        <a:t>aus ZIP)</a:t>
                      </a:r>
                    </a:p>
                  </a:txBody>
                  <a:tcPr/>
                </a:tc>
                <a:extLst>
                  <a:ext uri="{0D108BD9-81ED-4DB2-BD59-A6C34878D82A}">
                    <a16:rowId xmlns:a16="http://schemas.microsoft.com/office/drawing/2014/main" val="1764424925"/>
                  </a:ext>
                </a:extLst>
              </a:tr>
              <a:tr h="177617">
                <a:tc>
                  <a:txBody>
                    <a:bodyPr/>
                    <a:lstStyle/>
                    <a:p>
                      <a:endParaRPr lang="de-DE" dirty="0"/>
                    </a:p>
                  </a:txBody>
                  <a:tcPr/>
                </a:tc>
                <a:tc>
                  <a:txBody>
                    <a:bodyPr/>
                    <a:lstStyle/>
                    <a:p>
                      <a:endParaRPr lang="de-DE"/>
                    </a:p>
                  </a:txBody>
                  <a:tcPr/>
                </a:tc>
                <a:tc>
                  <a:txBody>
                    <a:bodyPr/>
                    <a:lstStyle/>
                    <a:p>
                      <a:endParaRPr lang="de-DE"/>
                    </a:p>
                  </a:txBody>
                  <a:tcPr/>
                </a:tc>
                <a:extLst>
                  <a:ext uri="{0D108BD9-81ED-4DB2-BD59-A6C34878D82A}">
                    <a16:rowId xmlns:a16="http://schemas.microsoft.com/office/drawing/2014/main" val="4158738257"/>
                  </a:ext>
                </a:extLst>
              </a:tr>
              <a:tr h="1830904">
                <a:tc>
                  <a:txBody>
                    <a:bodyPr/>
                    <a:lstStyle/>
                    <a:p>
                      <a:endParaRPr lang="de-DE" dirty="0"/>
                    </a:p>
                  </a:txBody>
                  <a:tcPr/>
                </a:tc>
                <a:tc>
                  <a: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txBody>
                  <a:tcPr/>
                </a:tc>
                <a:tc>
                  <a:txBody>
                    <a:bodyPr/>
                    <a:lstStyle/>
                    <a:p>
                      <a:endParaRPr lang="de-DE" dirty="0"/>
                    </a:p>
                  </a:txBody>
                  <a:tcPr/>
                </a:tc>
                <a:extLst>
                  <a:ext uri="{0D108BD9-81ED-4DB2-BD59-A6C34878D82A}">
                    <a16:rowId xmlns:a16="http://schemas.microsoft.com/office/drawing/2014/main" val="1735613141"/>
                  </a:ext>
                </a:extLst>
              </a:tr>
            </a:tbl>
          </a:graphicData>
        </a:graphic>
      </p:graphicFrame>
      <p:pic>
        <p:nvPicPr>
          <p:cNvPr id="12" name="Grafik 11">
            <a:extLst>
              <a:ext uri="{FF2B5EF4-FFF2-40B4-BE49-F238E27FC236}">
                <a16:creationId xmlns:a16="http://schemas.microsoft.com/office/drawing/2014/main" id="{3D6A1412-98AC-49DB-94B1-C7948BDBEF65}"/>
              </a:ext>
            </a:extLst>
          </p:cNvPr>
          <p:cNvPicPr>
            <a:picLocks noChangeAspect="1"/>
          </p:cNvPicPr>
          <p:nvPr/>
        </p:nvPicPr>
        <p:blipFill>
          <a:blip r:embed="rId3"/>
          <a:stretch>
            <a:fillRect/>
          </a:stretch>
        </p:blipFill>
        <p:spPr>
          <a:xfrm>
            <a:off x="1034514" y="3429000"/>
            <a:ext cx="2206943" cy="3097036"/>
          </a:xfrm>
          <a:prstGeom prst="rect">
            <a:avLst/>
          </a:prstGeom>
        </p:spPr>
      </p:pic>
      <p:pic>
        <p:nvPicPr>
          <p:cNvPr id="13" name="Grafik 12">
            <a:extLst>
              <a:ext uri="{FF2B5EF4-FFF2-40B4-BE49-F238E27FC236}">
                <a16:creationId xmlns:a16="http://schemas.microsoft.com/office/drawing/2014/main" id="{D0DB494A-BF7E-4B0C-B2E3-42307B5A86FD}"/>
              </a:ext>
            </a:extLst>
          </p:cNvPr>
          <p:cNvPicPr>
            <a:picLocks noChangeAspect="1"/>
          </p:cNvPicPr>
          <p:nvPr/>
        </p:nvPicPr>
        <p:blipFill rotWithShape="1">
          <a:blip r:embed="rId4"/>
          <a:srcRect t="9627" r="16044"/>
          <a:stretch/>
        </p:blipFill>
        <p:spPr>
          <a:xfrm>
            <a:off x="3353943" y="3455312"/>
            <a:ext cx="2241153" cy="2788325"/>
          </a:xfrm>
          <a:prstGeom prst="rect">
            <a:avLst/>
          </a:prstGeom>
        </p:spPr>
      </p:pic>
      <p:sp>
        <p:nvSpPr>
          <p:cNvPr id="14" name="Pfeil: nach links 13">
            <a:extLst>
              <a:ext uri="{FF2B5EF4-FFF2-40B4-BE49-F238E27FC236}">
                <a16:creationId xmlns:a16="http://schemas.microsoft.com/office/drawing/2014/main" id="{E420C71A-8F76-4104-87FE-1E8D4F2976AC}"/>
              </a:ext>
            </a:extLst>
          </p:cNvPr>
          <p:cNvSpPr/>
          <p:nvPr/>
        </p:nvSpPr>
        <p:spPr>
          <a:xfrm>
            <a:off x="4572000" y="3841802"/>
            <a:ext cx="855194" cy="36181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571DE88B-CDBB-489B-9DFF-F622971088F3}"/>
              </a:ext>
            </a:extLst>
          </p:cNvPr>
          <p:cNvPicPr>
            <a:picLocks noChangeAspect="1"/>
          </p:cNvPicPr>
          <p:nvPr/>
        </p:nvPicPr>
        <p:blipFill rotWithShape="1">
          <a:blip r:embed="rId5"/>
          <a:srcRect l="9604" r="6997" b="4398"/>
          <a:stretch/>
        </p:blipFill>
        <p:spPr>
          <a:xfrm>
            <a:off x="6275811" y="3441957"/>
            <a:ext cx="1263056" cy="1630003"/>
          </a:xfrm>
          <a:prstGeom prst="rect">
            <a:avLst/>
          </a:prstGeom>
        </p:spPr>
      </p:pic>
      <p:pic>
        <p:nvPicPr>
          <p:cNvPr id="16" name="Grafik 15">
            <a:extLst>
              <a:ext uri="{FF2B5EF4-FFF2-40B4-BE49-F238E27FC236}">
                <a16:creationId xmlns:a16="http://schemas.microsoft.com/office/drawing/2014/main" id="{85328496-66F9-49AB-9E03-812F5524BDD2}"/>
              </a:ext>
            </a:extLst>
          </p:cNvPr>
          <p:cNvPicPr>
            <a:picLocks noChangeAspect="1"/>
          </p:cNvPicPr>
          <p:nvPr/>
        </p:nvPicPr>
        <p:blipFill rotWithShape="1">
          <a:blip r:embed="rId6"/>
          <a:srcRect l="2670"/>
          <a:stretch/>
        </p:blipFill>
        <p:spPr>
          <a:xfrm>
            <a:off x="5657445" y="5303058"/>
            <a:ext cx="2349924" cy="1314163"/>
          </a:xfrm>
          <a:prstGeom prst="rect">
            <a:avLst/>
          </a:prstGeom>
        </p:spPr>
      </p:pic>
      <p:sp>
        <p:nvSpPr>
          <p:cNvPr id="19" name="Rechteck 18">
            <a:extLst>
              <a:ext uri="{FF2B5EF4-FFF2-40B4-BE49-F238E27FC236}">
                <a16:creationId xmlns:a16="http://schemas.microsoft.com/office/drawing/2014/main" id="{58AD0CC3-8A24-4BA1-9B33-18541E6E7898}"/>
              </a:ext>
            </a:extLst>
          </p:cNvPr>
          <p:cNvSpPr/>
          <p:nvPr/>
        </p:nvSpPr>
        <p:spPr>
          <a:xfrm>
            <a:off x="3353943" y="2099323"/>
            <a:ext cx="2355833" cy="813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53E2E155-ABE8-4A5F-A2BB-58BF7D39FCC3}"/>
              </a:ext>
            </a:extLst>
          </p:cNvPr>
          <p:cNvSpPr/>
          <p:nvPr/>
        </p:nvSpPr>
        <p:spPr>
          <a:xfrm>
            <a:off x="5654490" y="2091520"/>
            <a:ext cx="2355833" cy="8139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1243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19" grpId="1" animBg="1"/>
      <p:bldP spid="20" grpId="0" animBg="1"/>
      <p:bldP spid="2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938758" y="1098596"/>
            <a:ext cx="7633742" cy="2656034"/>
          </a:xfrm>
        </p:spPr>
        <p:txBody>
          <a:bodyPr>
            <a:noAutofit/>
          </a:bodyPr>
          <a:lstStyle/>
          <a:p>
            <a:r>
              <a:rPr lang="de-DE" sz="1600" dirty="0">
                <a:solidFill>
                  <a:schemeClr val="tx1"/>
                </a:solidFill>
              </a:rPr>
              <a:t>Öffnen Sie die Tabelle mit den ausgearbeiteten Hilfen </a:t>
            </a:r>
            <a:br>
              <a:rPr lang="de-DE" sz="1600" dirty="0">
                <a:solidFill>
                  <a:schemeClr val="tx1"/>
                </a:solidFill>
              </a:rPr>
            </a:br>
            <a:r>
              <a:rPr lang="de-DE" sz="1600" dirty="0">
                <a:solidFill>
                  <a:schemeClr val="tx1"/>
                </a:solidFill>
              </a:rPr>
              <a:t>(z.B. mit WORD).</a:t>
            </a:r>
          </a:p>
          <a:p>
            <a:r>
              <a:rPr lang="de-DE" sz="1600" dirty="0">
                <a:solidFill>
                  <a:schemeClr val="tx1"/>
                </a:solidFill>
              </a:rPr>
              <a:t>Öffnen bzw. entpacken Sie die ZIP-Datei und wählen Sie die passende html-Maske </a:t>
            </a:r>
            <a:br>
              <a:rPr lang="de-DE" sz="1600" dirty="0">
                <a:solidFill>
                  <a:schemeClr val="tx1"/>
                </a:solidFill>
              </a:rPr>
            </a:br>
            <a:r>
              <a:rPr lang="de-DE" sz="1600" dirty="0">
                <a:solidFill>
                  <a:schemeClr val="tx1"/>
                </a:solidFill>
              </a:rPr>
              <a:t>(nach Anzahl der Hilfen).</a:t>
            </a:r>
          </a:p>
          <a:p>
            <a:r>
              <a:rPr lang="de-DE" sz="1600" dirty="0">
                <a:solidFill>
                  <a:schemeClr val="tx1"/>
                </a:solidFill>
              </a:rPr>
              <a:t>Ändern Sie den Namen der Datei, z.B. in „Rikschamann_SieSti“. Speichern!</a:t>
            </a:r>
          </a:p>
          <a:p>
            <a:r>
              <a:rPr lang="de-DE" sz="1600" dirty="0">
                <a:solidFill>
                  <a:schemeClr val="tx1"/>
                </a:solidFill>
              </a:rPr>
              <a:t>Öffnen Sie die html-Datei mit Hilfe des einfachen Editors (Tipp: Umbruch ausschalten).</a:t>
            </a:r>
          </a:p>
          <a:p>
            <a:pPr marL="0" indent="0">
              <a:buNone/>
            </a:pPr>
            <a:br>
              <a:rPr lang="de-DE" sz="1600" dirty="0">
                <a:solidFill>
                  <a:schemeClr val="tx1"/>
                </a:solidFill>
              </a:rPr>
            </a:br>
            <a:r>
              <a:rPr lang="de-DE" sz="1600" dirty="0">
                <a:solidFill>
                  <a:schemeClr val="tx1"/>
                </a:solidFill>
              </a:rPr>
              <a:t>Ihr Bildschirm sollte nun so aussehen:</a:t>
            </a:r>
            <a:endParaRPr lang="de-DE" sz="1600" dirty="0"/>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pic>
        <p:nvPicPr>
          <p:cNvPr id="6" name="Grafik 5">
            <a:extLst>
              <a:ext uri="{FF2B5EF4-FFF2-40B4-BE49-F238E27FC236}">
                <a16:creationId xmlns:a16="http://schemas.microsoft.com/office/drawing/2014/main" id="{E934ED4C-696F-45D4-B098-3C9AAA0441F8}"/>
              </a:ext>
            </a:extLst>
          </p:cNvPr>
          <p:cNvPicPr>
            <a:picLocks noChangeAspect="1"/>
          </p:cNvPicPr>
          <p:nvPr/>
        </p:nvPicPr>
        <p:blipFill>
          <a:blip r:embed="rId3"/>
          <a:stretch>
            <a:fillRect/>
          </a:stretch>
        </p:blipFill>
        <p:spPr>
          <a:xfrm>
            <a:off x="999764" y="3738191"/>
            <a:ext cx="7248594" cy="4832396"/>
          </a:xfrm>
          <a:prstGeom prst="rect">
            <a:avLst/>
          </a:prstGeom>
        </p:spPr>
      </p:pic>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Vorbereitung</a:t>
            </a:r>
          </a:p>
        </p:txBody>
      </p:sp>
    </p:spTree>
    <p:extLst>
      <p:ext uri="{BB962C8B-B14F-4D97-AF65-F5344CB8AC3E}">
        <p14:creationId xmlns:p14="http://schemas.microsoft.com/office/powerpoint/2010/main" val="45424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938758" y="1253189"/>
            <a:ext cx="7633742" cy="2351783"/>
          </a:xfrm>
        </p:spPr>
        <p:txBody>
          <a:bodyPr>
            <a:noAutofit/>
          </a:bodyPr>
          <a:lstStyle/>
          <a:p>
            <a:pPr marL="0" indent="0">
              <a:buNone/>
            </a:pPr>
            <a:r>
              <a:rPr lang="de-DE" sz="1600" dirty="0">
                <a:solidFill>
                  <a:schemeClr val="tx1"/>
                </a:solidFill>
              </a:rPr>
              <a:t>Damit auf den heruntergeladenen Hilfen jeweils die Bezeichnung der Aufgabe steht, muss der Name der Aufgabe in den Kopf der html-Datei eingetragen werden.</a:t>
            </a:r>
          </a:p>
          <a:p>
            <a:r>
              <a:rPr lang="de-DE" sz="1600" dirty="0">
                <a:solidFill>
                  <a:schemeClr val="tx1"/>
                </a:solidFill>
              </a:rPr>
              <a:t>Aktivieren Sie das Fenster mit dem Editor.</a:t>
            </a:r>
          </a:p>
          <a:p>
            <a:r>
              <a:rPr lang="de-DE" sz="1600" dirty="0">
                <a:solidFill>
                  <a:schemeClr val="tx1"/>
                </a:solidFill>
              </a:rPr>
              <a:t>Gehen Sie zu Zeile 7  </a:t>
            </a:r>
            <a:r>
              <a:rPr lang="de-DE" sz="1600" dirty="0">
                <a:solidFill>
                  <a:schemeClr val="tx1"/>
                </a:solidFill>
                <a:latin typeface="Wingdings" panose="05000000000000000000" pitchFamily="2" charset="2"/>
                <a:sym typeface="Wingdings" panose="05000000000000000000" pitchFamily="2" charset="2"/>
              </a:rPr>
              <a:t></a:t>
            </a:r>
            <a:r>
              <a:rPr lang="de-DE" sz="1600" dirty="0">
                <a:solidFill>
                  <a:schemeClr val="tx1"/>
                </a:solidFill>
              </a:rPr>
              <a:t>  </a:t>
            </a:r>
            <a:r>
              <a:rPr lang="de-DE" sz="1600" dirty="0" err="1">
                <a:solidFill>
                  <a:schemeClr val="tx1"/>
                </a:solidFill>
              </a:rPr>
              <a:t>var</a:t>
            </a:r>
            <a:r>
              <a:rPr lang="de-DE" sz="1600" dirty="0">
                <a:solidFill>
                  <a:schemeClr val="tx1"/>
                </a:solidFill>
              </a:rPr>
              <a:t> </a:t>
            </a:r>
            <a:r>
              <a:rPr lang="de-DE" sz="1600" dirty="0" err="1">
                <a:solidFill>
                  <a:schemeClr val="tx1"/>
                </a:solidFill>
              </a:rPr>
              <a:t>head</a:t>
            </a:r>
            <a:r>
              <a:rPr lang="de-DE" sz="1600" dirty="0">
                <a:solidFill>
                  <a:schemeClr val="tx1"/>
                </a:solidFill>
              </a:rPr>
              <a:t> = ……..</a:t>
            </a:r>
          </a:p>
          <a:p>
            <a:r>
              <a:rPr lang="de-DE" sz="1600" dirty="0">
                <a:solidFill>
                  <a:schemeClr val="tx1"/>
                </a:solidFill>
              </a:rPr>
              <a:t>Löschen Sie NAME DER AUFGABE und tragen Sie die aktuelle Bezeichnung ein, im konkreten Fall: Der kleine Rikschamann.</a:t>
            </a:r>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pic>
        <p:nvPicPr>
          <p:cNvPr id="6" name="Grafik 5">
            <a:extLst>
              <a:ext uri="{FF2B5EF4-FFF2-40B4-BE49-F238E27FC236}">
                <a16:creationId xmlns:a16="http://schemas.microsoft.com/office/drawing/2014/main" id="{E934ED4C-696F-45D4-B098-3C9AAA0441F8}"/>
              </a:ext>
            </a:extLst>
          </p:cNvPr>
          <p:cNvPicPr>
            <a:picLocks noChangeAspect="1"/>
          </p:cNvPicPr>
          <p:nvPr/>
        </p:nvPicPr>
        <p:blipFill rotWithShape="1">
          <a:blip r:embed="rId3"/>
          <a:srcRect l="47950" t="608" r="521" b="66724"/>
          <a:stretch/>
        </p:blipFill>
        <p:spPr>
          <a:xfrm>
            <a:off x="906561" y="3759565"/>
            <a:ext cx="7330877" cy="3098435"/>
          </a:xfrm>
          <a:prstGeom prst="rect">
            <a:avLst/>
          </a:prstGeom>
          <a:effectLst>
            <a:glow rad="127000">
              <a:schemeClr val="accent1"/>
            </a:glow>
          </a:effectLst>
        </p:spPr>
      </p:pic>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Name der </a:t>
            </a:r>
            <a:r>
              <a:rPr lang="de-DE" sz="4000" dirty="0" err="1"/>
              <a:t>Aufg</a:t>
            </a:r>
            <a:r>
              <a:rPr lang="de-DE" sz="4000" dirty="0"/>
              <a:t>.</a:t>
            </a:r>
          </a:p>
        </p:txBody>
      </p:sp>
      <p:pic>
        <p:nvPicPr>
          <p:cNvPr id="5" name="Grafik 4">
            <a:extLst>
              <a:ext uri="{FF2B5EF4-FFF2-40B4-BE49-F238E27FC236}">
                <a16:creationId xmlns:a16="http://schemas.microsoft.com/office/drawing/2014/main" id="{A1CE203B-1BB0-436F-B1FB-D4306A8D35AF}"/>
              </a:ext>
            </a:extLst>
          </p:cNvPr>
          <p:cNvPicPr>
            <a:picLocks noChangeAspect="1"/>
          </p:cNvPicPr>
          <p:nvPr/>
        </p:nvPicPr>
        <p:blipFill>
          <a:blip r:embed="rId4"/>
          <a:stretch>
            <a:fillRect/>
          </a:stretch>
        </p:blipFill>
        <p:spPr>
          <a:xfrm>
            <a:off x="1054140" y="4705197"/>
            <a:ext cx="6852801" cy="1092930"/>
          </a:xfrm>
          <a:prstGeom prst="rect">
            <a:avLst/>
          </a:prstGeom>
          <a:effectLst>
            <a:glow rad="228600">
              <a:srgbClr val="FFC000"/>
            </a:glow>
          </a:effectLst>
        </p:spPr>
      </p:pic>
    </p:spTree>
    <p:extLst>
      <p:ext uri="{BB962C8B-B14F-4D97-AF65-F5344CB8AC3E}">
        <p14:creationId xmlns:p14="http://schemas.microsoft.com/office/powerpoint/2010/main" val="41877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938758" y="1253190"/>
            <a:ext cx="7633742" cy="1220296"/>
          </a:xfrm>
        </p:spPr>
        <p:txBody>
          <a:bodyPr>
            <a:noAutofit/>
          </a:bodyPr>
          <a:lstStyle/>
          <a:p>
            <a:r>
              <a:rPr lang="de-DE" sz="1600" dirty="0">
                <a:solidFill>
                  <a:schemeClr val="tx1"/>
                </a:solidFill>
              </a:rPr>
              <a:t>Aktivieren Sie in der Kopfzeile des Editors „Bearbeiten“, dann „Suche“.</a:t>
            </a:r>
          </a:p>
          <a:p>
            <a:r>
              <a:rPr lang="de-DE" sz="1600" dirty="0">
                <a:solidFill>
                  <a:schemeClr val="tx1"/>
                </a:solidFill>
              </a:rPr>
              <a:t>Geben Sie in das Suchfeld ein </a:t>
            </a:r>
            <a:r>
              <a:rPr lang="de-DE" sz="1600" dirty="0">
                <a:solidFill>
                  <a:schemeClr val="tx1"/>
                </a:solidFill>
                <a:latin typeface="Wingdings" panose="05000000000000000000" pitchFamily="2" charset="2"/>
                <a:sym typeface="Wingdings" panose="05000000000000000000" pitchFamily="2" charset="2"/>
              </a:rPr>
              <a:t></a:t>
            </a:r>
            <a:r>
              <a:rPr lang="de-DE" sz="1600" dirty="0">
                <a:solidFill>
                  <a:schemeClr val="tx1"/>
                </a:solidFill>
              </a:rPr>
              <a:t>  </a:t>
            </a:r>
            <a:r>
              <a:rPr lang="de-DE" sz="1600" dirty="0" err="1">
                <a:solidFill>
                  <a:schemeClr val="tx1"/>
                </a:solidFill>
              </a:rPr>
              <a:t>help</a:t>
            </a:r>
            <a:r>
              <a:rPr lang="de-DE" sz="1600" dirty="0">
                <a:solidFill>
                  <a:schemeClr val="tx1"/>
                </a:solidFill>
              </a:rPr>
              <a:t> </a:t>
            </a:r>
            <a:r>
              <a:rPr lang="de-DE" sz="1600" dirty="0">
                <a:solidFill>
                  <a:schemeClr val="tx1"/>
                </a:solidFill>
                <a:latin typeface="Arial" panose="020B0604020202020204" pitchFamily="34" charset="0"/>
                <a:cs typeface="Arial" panose="020B0604020202020204" pitchFamily="34" charset="0"/>
              </a:rPr>
              <a:t>1    </a:t>
            </a:r>
            <a:r>
              <a:rPr lang="de-DE" sz="1600" dirty="0">
                <a:solidFill>
                  <a:schemeClr val="tx1"/>
                </a:solidFill>
                <a:cs typeface="Arial" panose="020B0604020202020204" pitchFamily="34" charset="0"/>
              </a:rPr>
              <a:t>oder    </a:t>
            </a:r>
            <a:r>
              <a:rPr lang="de-DE" sz="1600" dirty="0">
                <a:solidFill>
                  <a:schemeClr val="tx1"/>
                </a:solidFill>
                <a:latin typeface="Arial" panose="020B0604020202020204" pitchFamily="34" charset="0"/>
                <a:cs typeface="Arial" panose="020B0604020202020204" pitchFamily="34" charset="0"/>
              </a:rPr>
              <a:t>step1</a:t>
            </a:r>
          </a:p>
          <a:p>
            <a:r>
              <a:rPr lang="de-DE" sz="1600" dirty="0">
                <a:solidFill>
                  <a:schemeClr val="tx1"/>
                </a:solidFill>
              </a:rPr>
              <a:t>Springen Sie zum Suchergebnis.</a:t>
            </a:r>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HILFE 1</a:t>
            </a:r>
          </a:p>
        </p:txBody>
      </p:sp>
      <p:pic>
        <p:nvPicPr>
          <p:cNvPr id="7" name="Grafik 6">
            <a:extLst>
              <a:ext uri="{FF2B5EF4-FFF2-40B4-BE49-F238E27FC236}">
                <a16:creationId xmlns:a16="http://schemas.microsoft.com/office/drawing/2014/main" id="{D73DA428-48D1-4A57-A823-25D3D7253FA2}"/>
              </a:ext>
            </a:extLst>
          </p:cNvPr>
          <p:cNvPicPr>
            <a:picLocks noChangeAspect="1"/>
          </p:cNvPicPr>
          <p:nvPr/>
        </p:nvPicPr>
        <p:blipFill>
          <a:blip r:embed="rId3"/>
          <a:stretch>
            <a:fillRect/>
          </a:stretch>
        </p:blipFill>
        <p:spPr>
          <a:xfrm>
            <a:off x="1143780" y="2473486"/>
            <a:ext cx="6891839" cy="2848454"/>
          </a:xfrm>
          <a:prstGeom prst="rect">
            <a:avLst/>
          </a:prstGeom>
          <a:effectLst>
            <a:glow rad="228600">
              <a:srgbClr val="FFC000"/>
            </a:glow>
          </a:effectLst>
        </p:spPr>
      </p:pic>
      <p:sp>
        <p:nvSpPr>
          <p:cNvPr id="8" name="Inhaltsplatzhalter 2">
            <a:extLst>
              <a:ext uri="{FF2B5EF4-FFF2-40B4-BE49-F238E27FC236}">
                <a16:creationId xmlns:a16="http://schemas.microsoft.com/office/drawing/2014/main" id="{B1CF87BB-9775-4D78-A5F5-630227F861A6}"/>
              </a:ext>
            </a:extLst>
          </p:cNvPr>
          <p:cNvSpPr txBox="1">
            <a:spLocks/>
          </p:cNvSpPr>
          <p:nvPr/>
        </p:nvSpPr>
        <p:spPr>
          <a:xfrm>
            <a:off x="1012216" y="5479676"/>
            <a:ext cx="7633742" cy="1220296"/>
          </a:xfrm>
          <a:prstGeom prst="rect">
            <a:avLst/>
          </a:prstGeom>
        </p:spPr>
        <p:txBody>
          <a:bodyPr vert="horz" lIns="91440" tIns="45720" rIns="91440" bIns="45720" rtlCol="0">
            <a:noAutofit/>
          </a:bodyPr>
          <a:lst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None/>
            </a:pPr>
            <a:r>
              <a:rPr lang="de-DE" sz="1600" dirty="0">
                <a:solidFill>
                  <a:schemeClr val="tx1"/>
                </a:solidFill>
              </a:rPr>
              <a:t>Sie sehen, dass hier der Impuls, also die Aufforderung zur Paraphrasierung, bereits eingetragen ist.</a:t>
            </a:r>
          </a:p>
          <a:p>
            <a:pPr marL="0" indent="0">
              <a:buNone/>
            </a:pPr>
            <a:r>
              <a:rPr lang="de-DE" sz="1600" dirty="0">
                <a:solidFill>
                  <a:schemeClr val="tx1"/>
                </a:solidFill>
              </a:rPr>
              <a:t>Sie sehen auch wie Text eingetragen wird, stets zwischen &lt;p&gt; und &lt;/p&gt;</a:t>
            </a:r>
          </a:p>
        </p:txBody>
      </p:sp>
    </p:spTree>
    <p:extLst>
      <p:ext uri="{BB962C8B-B14F-4D97-AF65-F5344CB8AC3E}">
        <p14:creationId xmlns:p14="http://schemas.microsoft.com/office/powerpoint/2010/main" val="102481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888086" y="1253189"/>
            <a:ext cx="7725802" cy="2175811"/>
          </a:xfrm>
        </p:spPr>
        <p:txBody>
          <a:bodyPr>
            <a:noAutofit/>
          </a:bodyPr>
          <a:lstStyle/>
          <a:p>
            <a:r>
              <a:rPr lang="de-DE" sz="1600" dirty="0">
                <a:solidFill>
                  <a:schemeClr val="tx1"/>
                </a:solidFill>
              </a:rPr>
              <a:t>Gehen Sie zu  </a:t>
            </a:r>
            <a:r>
              <a:rPr lang="de-DE" sz="1600" dirty="0">
                <a:solidFill>
                  <a:schemeClr val="tx1"/>
                </a:solidFill>
                <a:latin typeface="Wingdings" panose="05000000000000000000" pitchFamily="2" charset="2"/>
                <a:sym typeface="Wingdings" panose="05000000000000000000" pitchFamily="2" charset="2"/>
              </a:rPr>
              <a:t></a:t>
            </a:r>
            <a:r>
              <a:rPr lang="de-DE" sz="1600" dirty="0">
                <a:solidFill>
                  <a:schemeClr val="tx1"/>
                </a:solidFill>
              </a:rPr>
              <a:t>  </a:t>
            </a:r>
            <a:r>
              <a:rPr lang="de-DE" sz="1600" dirty="0" err="1">
                <a:solidFill>
                  <a:schemeClr val="tx1"/>
                </a:solidFill>
                <a:latin typeface="Arial" panose="020B0604020202020204" pitchFamily="34" charset="0"/>
                <a:cs typeface="Arial" panose="020B0604020202020204" pitchFamily="34" charset="0"/>
              </a:rPr>
              <a:t>answer</a:t>
            </a:r>
            <a:r>
              <a:rPr lang="de-DE" sz="1600" dirty="0">
                <a:solidFill>
                  <a:schemeClr val="tx1"/>
                </a:solidFill>
              </a:rPr>
              <a:t> </a:t>
            </a:r>
            <a:r>
              <a:rPr lang="de-DE" sz="1600" dirty="0">
                <a:solidFill>
                  <a:schemeClr val="tx1"/>
                </a:solidFill>
                <a:latin typeface="Arial" panose="020B0604020202020204" pitchFamily="34" charset="0"/>
                <a:cs typeface="Arial" panose="020B0604020202020204" pitchFamily="34" charset="0"/>
              </a:rPr>
              <a:t>1    </a:t>
            </a:r>
            <a:r>
              <a:rPr lang="de-DE" sz="1600" dirty="0">
                <a:solidFill>
                  <a:schemeClr val="tx1"/>
                </a:solidFill>
                <a:cs typeface="Arial" panose="020B0604020202020204" pitchFamily="34" charset="0"/>
              </a:rPr>
              <a:t>oder    </a:t>
            </a:r>
            <a:r>
              <a:rPr lang="de-DE" sz="1600" dirty="0">
                <a:solidFill>
                  <a:schemeClr val="tx1"/>
                </a:solidFill>
                <a:latin typeface="Arial" panose="020B0604020202020204" pitchFamily="34" charset="0"/>
                <a:cs typeface="Arial" panose="020B0604020202020204" pitchFamily="34" charset="0"/>
              </a:rPr>
              <a:t>step2</a:t>
            </a:r>
          </a:p>
          <a:p>
            <a:r>
              <a:rPr lang="de-DE" sz="1600" dirty="0">
                <a:solidFill>
                  <a:schemeClr val="tx1"/>
                </a:solidFill>
                <a:cs typeface="Arial" panose="020B0604020202020204" pitchFamily="34" charset="0"/>
              </a:rPr>
              <a:t>Aktivieren Sie das WORD-Fenster mit der Tabelle und kopieren Sie den Text aus Feld A2.</a:t>
            </a:r>
          </a:p>
          <a:p>
            <a:r>
              <a:rPr lang="de-DE" sz="1600" dirty="0">
                <a:solidFill>
                  <a:schemeClr val="tx1"/>
                </a:solidFill>
                <a:cs typeface="Arial" panose="020B0604020202020204" pitchFamily="34" charset="0"/>
              </a:rPr>
              <a:t>Wechseln Sie zum Editor und überschreiben Sie (durch Strg V) den Blindtext mit dem Antworttext.  Wenn Sie den neuen Text nicht vollständig im Fenster sehen können, dann schalten Sie im Editor in der Kopfzeile unter „Format“ den Zeilenumbruch wieder ein.</a:t>
            </a:r>
          </a:p>
          <a:p>
            <a:endParaRPr lang="de-DE" sz="1600" dirty="0">
              <a:solidFill>
                <a:schemeClr val="tx1"/>
              </a:solidFill>
              <a:cs typeface="Arial" panose="020B0604020202020204" pitchFamily="34" charset="0"/>
            </a:endParaRPr>
          </a:p>
          <a:p>
            <a:pPr marL="0" indent="0">
              <a:buNone/>
            </a:pPr>
            <a:r>
              <a:rPr lang="de-DE" sz="1600" dirty="0">
                <a:solidFill>
                  <a:schemeClr val="tx1"/>
                </a:solidFill>
                <a:cs typeface="Arial" panose="020B0604020202020204" pitchFamily="34" charset="0"/>
              </a:rPr>
              <a:t>Das Ergebnis sollte nun wie folgt aussehen:</a:t>
            </a:r>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Antwort 1</a:t>
            </a:r>
          </a:p>
        </p:txBody>
      </p:sp>
      <p:pic>
        <p:nvPicPr>
          <p:cNvPr id="5" name="Grafik 4">
            <a:extLst>
              <a:ext uri="{FF2B5EF4-FFF2-40B4-BE49-F238E27FC236}">
                <a16:creationId xmlns:a16="http://schemas.microsoft.com/office/drawing/2014/main" id="{371C93AC-FE78-4861-9E94-A3FCC0D6BBA7}"/>
              </a:ext>
            </a:extLst>
          </p:cNvPr>
          <p:cNvPicPr>
            <a:picLocks noChangeAspect="1"/>
          </p:cNvPicPr>
          <p:nvPr/>
        </p:nvPicPr>
        <p:blipFill>
          <a:blip r:embed="rId3"/>
          <a:stretch>
            <a:fillRect/>
          </a:stretch>
        </p:blipFill>
        <p:spPr>
          <a:xfrm>
            <a:off x="1020525" y="3914013"/>
            <a:ext cx="7482131" cy="1625014"/>
          </a:xfrm>
          <a:prstGeom prst="rect">
            <a:avLst/>
          </a:prstGeom>
          <a:effectLst>
            <a:glow rad="228600">
              <a:srgbClr val="FFC000"/>
            </a:glow>
          </a:effectLst>
        </p:spPr>
      </p:pic>
    </p:spTree>
    <p:extLst>
      <p:ext uri="{BB962C8B-B14F-4D97-AF65-F5344CB8AC3E}">
        <p14:creationId xmlns:p14="http://schemas.microsoft.com/office/powerpoint/2010/main" val="20578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3F6C124-F5F6-4F54-9131-2790B494FD42}"/>
              </a:ext>
            </a:extLst>
          </p:cNvPr>
          <p:cNvSpPr>
            <a:spLocks noGrp="1"/>
          </p:cNvSpPr>
          <p:nvPr>
            <p:ph idx="1"/>
          </p:nvPr>
        </p:nvSpPr>
        <p:spPr>
          <a:xfrm>
            <a:off x="888086" y="1253189"/>
            <a:ext cx="7725802" cy="4812112"/>
          </a:xfrm>
        </p:spPr>
        <p:txBody>
          <a:bodyPr>
            <a:noAutofit/>
          </a:bodyPr>
          <a:lstStyle/>
          <a:p>
            <a:pPr marL="0" indent="0">
              <a:buNone/>
            </a:pPr>
            <a:r>
              <a:rPr lang="de-DE" sz="1600" dirty="0">
                <a:solidFill>
                  <a:schemeClr val="tx1"/>
                </a:solidFill>
              </a:rPr>
              <a:t>Die weiteren Hilfe- und Antworttexte geben Sie in gleicher Weise ein.</a:t>
            </a:r>
          </a:p>
          <a:p>
            <a:pPr marL="0" indent="0">
              <a:buNone/>
            </a:pPr>
            <a:r>
              <a:rPr lang="de-DE" sz="1600" dirty="0">
                <a:solidFill>
                  <a:schemeClr val="tx1"/>
                </a:solidFill>
              </a:rPr>
              <a:t>Vergessen Sie nicht, nach jedem Schritt zu speichern!</a:t>
            </a:r>
          </a:p>
          <a:p>
            <a:pPr marL="0" indent="0">
              <a:buNone/>
            </a:pPr>
            <a:r>
              <a:rPr lang="de-DE" sz="1600" dirty="0">
                <a:solidFill>
                  <a:schemeClr val="tx1"/>
                </a:solidFill>
              </a:rPr>
              <a:t>Wenn Sie zwischendurch kontrollieren möchten, Ihre Arbeit voranschreitet bzw. ob sich ein Fehler eingeschlichen hat, dann kontrollieren Sie durch Öffnen der html-Datei mittels Ihres Standard-Browsers. Dazu müssen Sie den Editor nicht schließen, lediglich den Stand speichern. Wenn Sie den Browser offen halten, müssen Sie allerdings aktualisieren, weil sonst stets die letzte Information aus der Cache angezeigt wird.</a:t>
            </a:r>
          </a:p>
          <a:p>
            <a:pPr marL="0" indent="0">
              <a:buNone/>
            </a:pPr>
            <a:r>
              <a:rPr lang="de-DE" sz="1600" dirty="0">
                <a:solidFill>
                  <a:schemeClr val="tx1"/>
                </a:solidFill>
              </a:rPr>
              <a:t>Wenn Sie dabei im Browser zu einer bestimmten Hilfe wechseln möchten (und nicht jeweils 10 Sekunden warten wollen), dann geben Sie ergänzend zur Adresse eine Sprunganweisung ein:</a:t>
            </a:r>
          </a:p>
          <a:p>
            <a:pPr marL="0" indent="0">
              <a:buNone/>
            </a:pPr>
            <a:r>
              <a:rPr lang="de-DE" sz="1600" dirty="0">
                <a:solidFill>
                  <a:schemeClr val="tx1"/>
                </a:solidFill>
              </a:rPr>
              <a:t>…</a:t>
            </a:r>
            <a:r>
              <a:rPr lang="de-DE" sz="1600" dirty="0" err="1">
                <a:solidFill>
                  <a:schemeClr val="tx1"/>
                </a:solidFill>
              </a:rPr>
              <a:t>html?step</a:t>
            </a:r>
            <a:r>
              <a:rPr lang="de-DE" sz="1600" dirty="0">
                <a:solidFill>
                  <a:schemeClr val="tx1"/>
                </a:solidFill>
              </a:rPr>
              <a:t>=last  … bringt Sie zur letzten Antwort (= Musterlösung),</a:t>
            </a:r>
          </a:p>
          <a:p>
            <a:pPr marL="0" indent="0">
              <a:buNone/>
            </a:pPr>
            <a:r>
              <a:rPr lang="de-DE" sz="1600" dirty="0">
                <a:solidFill>
                  <a:schemeClr val="tx1"/>
                </a:solidFill>
              </a:rPr>
              <a:t>…</a:t>
            </a:r>
            <a:r>
              <a:rPr lang="de-DE" sz="1600" dirty="0" err="1">
                <a:solidFill>
                  <a:schemeClr val="tx1"/>
                </a:solidFill>
              </a:rPr>
              <a:t>html?step</a:t>
            </a:r>
            <a:r>
              <a:rPr lang="de-DE" sz="1600" dirty="0">
                <a:solidFill>
                  <a:schemeClr val="tx1"/>
                </a:solidFill>
              </a:rPr>
              <a:t>=7     … führt zur Hilfe 4 (entsprechend der Nummerierung, die Sie bereits kennen). </a:t>
            </a:r>
          </a:p>
          <a:p>
            <a:pPr marL="0" indent="0">
              <a:buNone/>
            </a:pPr>
            <a:endParaRPr lang="de-DE" sz="1600" dirty="0">
              <a:solidFill>
                <a:schemeClr val="tx1"/>
              </a:solidFill>
            </a:endParaRPr>
          </a:p>
          <a:p>
            <a:pPr marL="0" indent="0">
              <a:buNone/>
            </a:pPr>
            <a:r>
              <a:rPr lang="de-DE" sz="1600" dirty="0">
                <a:solidFill>
                  <a:schemeClr val="tx1"/>
                </a:solidFill>
              </a:rPr>
              <a:t>Und wie fügt man Abbildungen oder Videos in die html-Datei ein? Das finden Sie in einem weiteren Tutorial. </a:t>
            </a:r>
          </a:p>
          <a:p>
            <a:pPr marL="0" indent="0">
              <a:buNone/>
            </a:pPr>
            <a:endParaRPr lang="de-DE" sz="1600" dirty="0">
              <a:solidFill>
                <a:schemeClr val="tx1"/>
              </a:solidFill>
            </a:endParaRPr>
          </a:p>
        </p:txBody>
      </p:sp>
      <p:pic>
        <p:nvPicPr>
          <p:cNvPr id="4" name="Grafik 3">
            <a:extLst>
              <a:ext uri="{FF2B5EF4-FFF2-40B4-BE49-F238E27FC236}">
                <a16:creationId xmlns:a16="http://schemas.microsoft.com/office/drawing/2014/main" id="{FEEADC86-B498-4B46-9B9E-0D7D0A47D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722" y="0"/>
            <a:ext cx="809145" cy="768176"/>
          </a:xfrm>
          <a:prstGeom prst="rect">
            <a:avLst/>
          </a:prstGeom>
        </p:spPr>
      </p:pic>
      <p:sp>
        <p:nvSpPr>
          <p:cNvPr id="2" name="Titel 1">
            <a:extLst>
              <a:ext uri="{FF2B5EF4-FFF2-40B4-BE49-F238E27FC236}">
                <a16:creationId xmlns:a16="http://schemas.microsoft.com/office/drawing/2014/main" id="{8AAD3296-94F2-4E1E-9E47-99EB6B3EC48C}"/>
              </a:ext>
            </a:extLst>
          </p:cNvPr>
          <p:cNvSpPr>
            <a:spLocks noGrp="1"/>
          </p:cNvSpPr>
          <p:nvPr>
            <p:ph type="title"/>
          </p:nvPr>
        </p:nvSpPr>
        <p:spPr>
          <a:xfrm>
            <a:off x="938758" y="382385"/>
            <a:ext cx="7633742" cy="716211"/>
          </a:xfrm>
        </p:spPr>
        <p:txBody>
          <a:bodyPr>
            <a:normAutofit/>
          </a:bodyPr>
          <a:lstStyle/>
          <a:p>
            <a:r>
              <a:rPr lang="de-DE" sz="4000" dirty="0"/>
              <a:t>Text Einfügen – </a:t>
            </a:r>
            <a:r>
              <a:rPr lang="de-DE" sz="4000" dirty="0" err="1"/>
              <a:t>u.s.w</a:t>
            </a:r>
            <a:r>
              <a:rPr lang="de-DE" sz="4000" dirty="0"/>
              <a:t>.</a:t>
            </a:r>
          </a:p>
        </p:txBody>
      </p:sp>
      <p:pic>
        <p:nvPicPr>
          <p:cNvPr id="5" name="Grafik 4">
            <a:extLst>
              <a:ext uri="{FF2B5EF4-FFF2-40B4-BE49-F238E27FC236}">
                <a16:creationId xmlns:a16="http://schemas.microsoft.com/office/drawing/2014/main" id="{73846B04-4BCC-45E8-A058-2E3B0517F6A6}"/>
              </a:ext>
            </a:extLst>
          </p:cNvPr>
          <p:cNvPicPr>
            <a:picLocks noChangeAspect="1"/>
          </p:cNvPicPr>
          <p:nvPr/>
        </p:nvPicPr>
        <p:blipFill>
          <a:blip r:embed="rId3"/>
          <a:stretch>
            <a:fillRect/>
          </a:stretch>
        </p:blipFill>
        <p:spPr>
          <a:xfrm>
            <a:off x="3092934" y="1480981"/>
            <a:ext cx="5316543" cy="3065354"/>
          </a:xfrm>
          <a:prstGeom prst="rect">
            <a:avLst/>
          </a:prstGeom>
          <a:effectLst>
            <a:glow rad="228600">
              <a:srgbClr val="FFC000"/>
            </a:glow>
          </a:effectLst>
        </p:spPr>
      </p:pic>
    </p:spTree>
    <p:extLst>
      <p:ext uri="{BB962C8B-B14F-4D97-AF65-F5344CB8AC3E}">
        <p14:creationId xmlns:p14="http://schemas.microsoft.com/office/powerpoint/2010/main" val="2283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TM10001106[[fn=Abzeichen]]</Template>
  <TotalTime>0</TotalTime>
  <Words>581</Words>
  <Application>Microsoft Office PowerPoint</Application>
  <PresentationFormat>Bildschirmpräsentation (4:3)</PresentationFormat>
  <Paragraphs>56</Paragraphs>
  <Slides>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Gill Sans MT</vt:lpstr>
      <vt:lpstr>Impact</vt:lpstr>
      <vt:lpstr>Wingdings</vt:lpstr>
      <vt:lpstr>Badge</vt:lpstr>
      <vt:lpstr>Texte  einfügen</vt:lpstr>
      <vt:lpstr>Text Einfügen - Ressourcen</vt:lpstr>
      <vt:lpstr>Text Einfügen - Vorbereitung</vt:lpstr>
      <vt:lpstr>Text Einfügen – Name der Aufg.</vt:lpstr>
      <vt:lpstr>Text Einfügen – HILFE 1</vt:lpstr>
      <vt:lpstr>Text Einfügen – Antwort 1</vt:lpstr>
      <vt:lpstr>Text Einfügen – u.s.w.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lutz staeudel</dc:creator>
  <cp:lastModifiedBy>lutz staeudel</cp:lastModifiedBy>
  <cp:revision>28</cp:revision>
  <dcterms:created xsi:type="dcterms:W3CDTF">2020-03-15T12:01:31Z</dcterms:created>
  <dcterms:modified xsi:type="dcterms:W3CDTF">2020-03-18T13:40:42Z</dcterms:modified>
</cp:coreProperties>
</file>