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65" r:id="rId6"/>
    <p:sldId id="267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tz staeudel" initials="ls" lastIdx="2" clrIdx="0">
    <p:extLst>
      <p:ext uri="{19B8F6BF-5375-455C-9EA6-DF929625EA0E}">
        <p15:presenceInfo xmlns:p15="http://schemas.microsoft.com/office/powerpoint/2012/main" userId="b4eb3e4e324636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6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CB532-7ACC-4F9B-94D2-86081EB7A92C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01170-064F-46B1-8EB4-E2DF430ACA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2891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Dieses Tutorial ist OER-Lizensiert. Bei Weitergabe wird Nennung des Urhebers erbeten: Lutz Stäudel, Leipzig. www.guteunterrichtspraxis-nw.org bzw. www.stäudel.de</a:t>
            </a:r>
          </a:p>
          <a:p>
            <a:r>
              <a:rPr lang="de-DE" dirty="0"/>
              <a:t>Erstellt im März 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701170-064F-46B1-8EB4-E2DF430ACA4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1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158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70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06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092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97804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49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231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3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23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759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446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5FD2EC0-CD02-4BC1-A735-CACEAF5B21EE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F0818F5-4C21-468F-BF36-9E22778756EF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7904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MyKDl8oDGLc" TargetMode="External"/><Relationship Id="rId3" Type="http://schemas.openxmlformats.org/officeDocument/2006/relationships/hyperlink" Target="https://base64.guru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ndbrake.fr/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s://www.youtube.com/watch?v=NHF9sibhNvI" TargetMode="Externa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about/platform/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.wikipedia.org/wiki/Open_Educational_Resources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de.wikipedia.org/wiki/Creative_Comm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02E388-CB15-4A16-845B-A330D6EC5A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5400" dirty="0"/>
              <a:t>Videos</a:t>
            </a:r>
            <a:br>
              <a:rPr lang="de-DE" sz="5400" dirty="0"/>
            </a:br>
            <a:r>
              <a:rPr lang="de-DE" sz="5400" dirty="0"/>
              <a:t>einfügen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36EC49-7625-46BA-9C1A-03F51767C6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4985" y="117830"/>
            <a:ext cx="6034030" cy="742279"/>
          </a:xfrm>
        </p:spPr>
        <p:txBody>
          <a:bodyPr>
            <a:normAutofit/>
          </a:bodyPr>
          <a:lstStyle/>
          <a:p>
            <a:r>
              <a:rPr lang="de-DE" sz="2400" dirty="0"/>
              <a:t>Hilfen zum Download   I1i.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C6A49AE-2135-45E9-A78A-00AF248CBA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855" y="0"/>
            <a:ext cx="809145" cy="76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2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/>
              <a:t>Videos Einfügen </a:t>
            </a:r>
            <a:r>
              <a:rPr lang="de-DE" sz="4000" dirty="0"/>
              <a:t>- Ressourcen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208101"/>
            <a:ext cx="6313689" cy="4243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DE" sz="5600" dirty="0">
                <a:solidFill>
                  <a:schemeClr val="tx1"/>
                </a:solidFill>
              </a:rPr>
              <a:t>Folgendes wird – zusätzlich zur bereits mit den Hilfe-Texten ausgefüllten html-Datei – benötigt:</a:t>
            </a:r>
          </a:p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448AED90-4CDC-40A8-91DD-7BD7FBF43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751507"/>
              </p:ext>
            </p:extLst>
          </p:nvPr>
        </p:nvGraphicFramePr>
        <p:xfrm>
          <a:off x="1051936" y="2057401"/>
          <a:ext cx="7052158" cy="4581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7452">
                  <a:extLst>
                    <a:ext uri="{9D8B030D-6E8A-4147-A177-3AD203B41FA5}">
                      <a16:colId xmlns:a16="http://schemas.microsoft.com/office/drawing/2014/main" val="631947608"/>
                    </a:ext>
                  </a:extLst>
                </a:gridCol>
                <a:gridCol w="2581836">
                  <a:extLst>
                    <a:ext uri="{9D8B030D-6E8A-4147-A177-3AD203B41FA5}">
                      <a16:colId xmlns:a16="http://schemas.microsoft.com/office/drawing/2014/main" val="3057633271"/>
                    </a:ext>
                  </a:extLst>
                </a:gridCol>
                <a:gridCol w="2572870">
                  <a:extLst>
                    <a:ext uri="{9D8B030D-6E8A-4147-A177-3AD203B41FA5}">
                      <a16:colId xmlns:a16="http://schemas.microsoft.com/office/drawing/2014/main" val="233118223"/>
                    </a:ext>
                  </a:extLst>
                </a:gridCol>
              </a:tblGrid>
              <a:tr h="1256882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Videos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mit Lizenz wie 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CC, Gemeinfrei, OER 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oder eigene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- Einfacher Editor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  aus Zubehör von Windows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- Video-Schnitt-Software z.B.  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  Handbrake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Base64-Video Encoder online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z.B.</a:t>
                      </a:r>
                      <a:br>
                        <a:rPr lang="de-DE" dirty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https://base64.guru/</a:t>
                      </a:r>
                      <a:r>
                        <a:rPr lang="de-DE" sz="13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424925"/>
                  </a:ext>
                </a:extLst>
              </a:tr>
              <a:tr h="28314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738257"/>
                  </a:ext>
                </a:extLst>
              </a:tr>
              <a:tr h="3027489">
                <a:tc>
                  <a:txBody>
                    <a:bodyPr/>
                    <a:lstStyle/>
                    <a:p>
                      <a:r>
                        <a:rPr lang="de-DE" dirty="0"/>
                        <a:t>Wie man CC-lizensierte</a:t>
                      </a:r>
                      <a:br>
                        <a:rPr lang="de-DE" dirty="0"/>
                      </a:br>
                      <a:r>
                        <a:rPr lang="de-DE" dirty="0"/>
                        <a:t>Clips findet – speziell auf  </a:t>
                      </a:r>
                      <a:r>
                        <a:rPr lang="de-DE" dirty="0" err="1"/>
                        <a:t>Youtube</a:t>
                      </a:r>
                      <a:r>
                        <a:rPr lang="de-DE" dirty="0"/>
                        <a:t> – wird hier sehr anschaulich von </a:t>
                      </a:r>
                      <a:br>
                        <a:rPr lang="de-DE" dirty="0"/>
                      </a:br>
                      <a:r>
                        <a:rPr lang="de-DE" dirty="0"/>
                        <a:t>M.  Andrasch erklärt:</a:t>
                      </a:r>
                    </a:p>
                    <a:p>
                      <a:r>
                        <a:rPr lang="de-DE" sz="1200" dirty="0">
                          <a:solidFill>
                            <a:srgbClr val="FF0000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https://www.youtube.com/watch?v=NHF9sibhNvI</a:t>
                      </a:r>
                      <a:endParaRPr lang="de-DE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de-DE" dirty="0"/>
                    </a:p>
                    <a:p>
                      <a:r>
                        <a:rPr lang="de-DE" dirty="0"/>
                        <a:t>bzw. hier:</a:t>
                      </a:r>
                      <a:endParaRPr lang="de-DE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de-DE" sz="1200" dirty="0">
                        <a:solidFill>
                          <a:srgbClr val="FF0000"/>
                        </a:solidFill>
                      </a:endParaRPr>
                    </a:p>
                    <a:p>
                      <a:endParaRPr lang="de-DE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613141"/>
                  </a:ext>
                </a:extLst>
              </a:tr>
            </a:tbl>
          </a:graphicData>
        </a:graphic>
      </p:graphicFrame>
      <p:pic>
        <p:nvPicPr>
          <p:cNvPr id="13" name="Grafik 12">
            <a:extLst>
              <a:ext uri="{FF2B5EF4-FFF2-40B4-BE49-F238E27FC236}">
                <a16:creationId xmlns:a16="http://schemas.microsoft.com/office/drawing/2014/main" id="{D0DB494A-BF7E-4B0C-B2E3-42307B5A86F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9627" r="16044" b="54180"/>
          <a:stretch/>
        </p:blipFill>
        <p:spPr>
          <a:xfrm>
            <a:off x="3111891" y="3670464"/>
            <a:ext cx="2241153" cy="1116690"/>
          </a:xfrm>
          <a:prstGeom prst="rect">
            <a:avLst/>
          </a:prstGeom>
        </p:spPr>
      </p:pic>
      <p:sp>
        <p:nvSpPr>
          <p:cNvPr id="14" name="Pfeil: nach links 13">
            <a:extLst>
              <a:ext uri="{FF2B5EF4-FFF2-40B4-BE49-F238E27FC236}">
                <a16:creationId xmlns:a16="http://schemas.microsoft.com/office/drawing/2014/main" id="{E420C71A-8F76-4104-87FE-1E8D4F2976AC}"/>
              </a:ext>
            </a:extLst>
          </p:cNvPr>
          <p:cNvSpPr/>
          <p:nvPr/>
        </p:nvSpPr>
        <p:spPr>
          <a:xfrm>
            <a:off x="4437525" y="4065915"/>
            <a:ext cx="855194" cy="361813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58AD0CC3-8A24-4BA1-9B33-18541E6E7898}"/>
              </a:ext>
            </a:extLst>
          </p:cNvPr>
          <p:cNvSpPr/>
          <p:nvPr/>
        </p:nvSpPr>
        <p:spPr>
          <a:xfrm>
            <a:off x="3042311" y="2096869"/>
            <a:ext cx="2295232" cy="11301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53E2E155-ABE8-4A5F-A2BB-58BF7D39FCC3}"/>
              </a:ext>
            </a:extLst>
          </p:cNvPr>
          <p:cNvSpPr/>
          <p:nvPr/>
        </p:nvSpPr>
        <p:spPr>
          <a:xfrm>
            <a:off x="5619095" y="2096869"/>
            <a:ext cx="2389097" cy="8139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6" name="Grafik 5">
            <a:hlinkClick r:id="rId6"/>
            <a:extLst>
              <a:ext uri="{FF2B5EF4-FFF2-40B4-BE49-F238E27FC236}">
                <a16:creationId xmlns:a16="http://schemas.microsoft.com/office/drawing/2014/main" id="{9823AC63-5DCC-4B4A-A9FB-40AC654A35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6164" y="4840068"/>
            <a:ext cx="1392606" cy="172543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Grafik 6">
            <a:hlinkClick r:id="rId8"/>
            <a:extLst>
              <a:ext uri="{FF2B5EF4-FFF2-40B4-BE49-F238E27FC236}">
                <a16:creationId xmlns:a16="http://schemas.microsoft.com/office/drawing/2014/main" id="{066BB4D3-E81A-4077-9629-FF376FA890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9188" y="5466505"/>
            <a:ext cx="1793146" cy="11166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>
            <a:hlinkClick r:id="rId3"/>
            <a:extLst>
              <a:ext uri="{FF2B5EF4-FFF2-40B4-BE49-F238E27FC236}">
                <a16:creationId xmlns:a16="http://schemas.microsoft.com/office/drawing/2014/main" id="{2602E707-30EF-4279-A77A-B074E79251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95131" y="3651999"/>
            <a:ext cx="1666875" cy="2466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E86DE46D-4B06-49DE-90CC-B88CA7E63E82}"/>
              </a:ext>
            </a:extLst>
          </p:cNvPr>
          <p:cNvSpPr/>
          <p:nvPr/>
        </p:nvSpPr>
        <p:spPr>
          <a:xfrm>
            <a:off x="1119188" y="3583450"/>
            <a:ext cx="1754641" cy="1914312"/>
          </a:xfrm>
          <a:prstGeom prst="rect">
            <a:avLst/>
          </a:prstGeom>
          <a:solidFill>
            <a:srgbClr val="EFF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434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  <p:bldP spid="19" grpId="0" animBg="1"/>
      <p:bldP spid="19" grpId="1" animBg="1"/>
      <p:bldP spid="20" grpId="0" animBg="1"/>
      <p:bldP spid="20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Clip Einfügen - Vorbereitung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097" y="1407759"/>
            <a:ext cx="7633742" cy="53770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dirty="0"/>
              <a:t>Video-Clips sollten nicht zu lang sein: Die meisten interessanten Phänomene lassen </a:t>
            </a:r>
            <a:br>
              <a:rPr lang="de-DE" sz="1600" dirty="0"/>
            </a:br>
            <a:r>
              <a:rPr lang="de-DE" sz="1600" dirty="0"/>
              <a:t>sich in weniger als 60 Sekunden gut darstellen.</a:t>
            </a:r>
          </a:p>
          <a:p>
            <a:r>
              <a:rPr lang="de-DE" sz="1600" b="1" dirty="0"/>
              <a:t>Videoschnitt</a:t>
            </a:r>
            <a:br>
              <a:rPr lang="de-DE" sz="1600" dirty="0"/>
            </a:br>
            <a:r>
              <a:rPr lang="de-DE" sz="1600" dirty="0"/>
              <a:t>lässt sich mit einfachsten Programmen durchführen, z.B. mit dem </a:t>
            </a:r>
            <a:r>
              <a:rPr lang="de-DE" sz="1600" dirty="0" err="1"/>
              <a:t>WindowsMediaPlayer</a:t>
            </a:r>
            <a:r>
              <a:rPr lang="de-DE" sz="1600" dirty="0"/>
              <a:t>.</a:t>
            </a:r>
          </a:p>
          <a:p>
            <a:r>
              <a:rPr lang="de-DE" sz="1600" b="1" dirty="0"/>
              <a:t>Die Größe und Auflösung des Videobildes </a:t>
            </a:r>
            <a:r>
              <a:rPr lang="de-DE" sz="1600" dirty="0"/>
              <a:t>(und damit die Größe innerhalb der html-Datei) kann am einfachsten über die Voreinstellungen des Video-Converters „Handbrake“ manipuliert werden.  Bewährt hat sich z.B. die </a:t>
            </a:r>
            <a:r>
              <a:rPr lang="de-DE" sz="1600" b="1" dirty="0"/>
              <a:t>Voreinstellung</a:t>
            </a:r>
            <a:r>
              <a:rPr lang="de-DE" sz="1600" dirty="0"/>
              <a:t> </a:t>
            </a:r>
            <a:br>
              <a:rPr lang="de-DE" sz="1600" dirty="0"/>
            </a:br>
            <a:r>
              <a:rPr lang="de-DE" sz="1600" dirty="0"/>
              <a:t>„Vimeo YouTube 720p30“ </a:t>
            </a:r>
            <a:br>
              <a:rPr lang="de-DE" sz="1600" dirty="0"/>
            </a:br>
            <a:r>
              <a:rPr lang="de-DE" sz="1600" dirty="0"/>
              <a:t>und mp4 als Ausgabeformat. </a:t>
            </a:r>
          </a:p>
          <a:p>
            <a:r>
              <a:rPr lang="de-DE" sz="1600" dirty="0"/>
              <a:t>Nach dem Hochladen des </a:t>
            </a:r>
            <a:br>
              <a:rPr lang="de-DE" sz="1600" dirty="0"/>
            </a:br>
            <a:r>
              <a:rPr lang="de-DE" sz="1600" dirty="0"/>
              <a:t>ausgewählten Videos und der</a:t>
            </a:r>
            <a:br>
              <a:rPr lang="de-DE" sz="1600" dirty="0"/>
            </a:br>
            <a:r>
              <a:rPr lang="de-DE" sz="1600" dirty="0"/>
              <a:t>Wahl der Voreinstellungen</a:t>
            </a:r>
            <a:br>
              <a:rPr lang="de-DE" sz="1600" dirty="0"/>
            </a:br>
            <a:r>
              <a:rPr lang="de-DE" sz="1600" dirty="0"/>
              <a:t>startet man die </a:t>
            </a:r>
            <a:r>
              <a:rPr lang="de-DE" sz="1600" b="1" dirty="0"/>
              <a:t>Encodierung</a:t>
            </a:r>
            <a:br>
              <a:rPr lang="de-DE" sz="1600" dirty="0"/>
            </a:br>
            <a:r>
              <a:rPr lang="de-DE" sz="1600" dirty="0"/>
              <a:t>und </a:t>
            </a:r>
            <a:r>
              <a:rPr lang="de-DE" sz="1600" b="1" dirty="0"/>
              <a:t>speichert</a:t>
            </a:r>
            <a:r>
              <a:rPr lang="de-DE" sz="1600" dirty="0"/>
              <a:t> das Ergebnis </a:t>
            </a:r>
            <a:br>
              <a:rPr lang="de-DE" sz="1600" dirty="0"/>
            </a:br>
            <a:r>
              <a:rPr lang="de-DE" sz="1600" dirty="0"/>
              <a:t>dann unter neuem Namen.</a:t>
            </a:r>
          </a:p>
          <a:p>
            <a:r>
              <a:rPr lang="de-DE" sz="1600" dirty="0"/>
              <a:t>Zur Sicherheit kontrolliert </a:t>
            </a:r>
            <a:br>
              <a:rPr lang="de-DE" sz="1600" dirty="0"/>
            </a:br>
            <a:r>
              <a:rPr lang="de-DE" sz="1600" dirty="0"/>
              <a:t>man durch Abspielen im </a:t>
            </a:r>
            <a:br>
              <a:rPr lang="de-DE" sz="1600" dirty="0"/>
            </a:br>
            <a:r>
              <a:rPr lang="de-DE" sz="1600" dirty="0"/>
              <a:t>Standard-Browser.</a:t>
            </a:r>
            <a:br>
              <a:rPr lang="de-DE" sz="1600" dirty="0"/>
            </a:br>
            <a:br>
              <a:rPr lang="de-DE" sz="1600" dirty="0"/>
            </a:br>
            <a:br>
              <a:rPr lang="de-DE" sz="1600" dirty="0"/>
            </a:br>
            <a:endParaRPr lang="de-DE" sz="1600" dirty="0"/>
          </a:p>
          <a:p>
            <a:endParaRPr lang="de-DE" sz="1600" dirty="0"/>
          </a:p>
          <a:p>
            <a:pPr marL="0" indent="0">
              <a:buNone/>
            </a:pPr>
            <a:endParaRPr lang="de-DE" sz="16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B6C9312-702F-4EF5-9019-28ED351CEB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7910" b="38299"/>
          <a:stretch/>
        </p:blipFill>
        <p:spPr>
          <a:xfrm>
            <a:off x="3886053" y="3559569"/>
            <a:ext cx="5031814" cy="32252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Pfeil: nach unten 6">
            <a:extLst>
              <a:ext uri="{FF2B5EF4-FFF2-40B4-BE49-F238E27FC236}">
                <a16:creationId xmlns:a16="http://schemas.microsoft.com/office/drawing/2014/main" id="{43B1C911-74C2-4637-B8A5-12F7B40CC177}"/>
              </a:ext>
            </a:extLst>
          </p:cNvPr>
          <p:cNvSpPr/>
          <p:nvPr/>
        </p:nvSpPr>
        <p:spPr>
          <a:xfrm rot="1470044">
            <a:off x="4671822" y="3659796"/>
            <a:ext cx="869576" cy="1246094"/>
          </a:xfrm>
          <a:prstGeom prst="downArrow">
            <a:avLst/>
          </a:prstGeom>
          <a:ln w="3492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B2A53FB6-16E9-4673-8DA7-93F758859126}"/>
              </a:ext>
            </a:extLst>
          </p:cNvPr>
          <p:cNvSpPr/>
          <p:nvPr/>
        </p:nvSpPr>
        <p:spPr>
          <a:xfrm rot="9548426">
            <a:off x="6948450" y="4407051"/>
            <a:ext cx="869576" cy="1246094"/>
          </a:xfrm>
          <a:prstGeom prst="downArrow">
            <a:avLst/>
          </a:prstGeom>
          <a:ln w="3492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24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40F5F28C-65AF-4059-8D7F-418A58B228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22"/>
          <a:stretch/>
        </p:blipFill>
        <p:spPr>
          <a:xfrm>
            <a:off x="3226912" y="1560016"/>
            <a:ext cx="5690956" cy="443080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Clip Einfügen – Encodieren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959" y="1480981"/>
            <a:ext cx="2183133" cy="30058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Der geschnittene und auf eine angemessene Größe umcodierte Clip wird im nächsten Schritt mit einem Base64-Converter in eine alphanumerische Zeichenfolge umgewan-delt., hier mit dem „Base64.Guru“.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Beim Output-Format wählt man „Plain text“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damit wird das Einfügen einfacher.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Dann wird die Encodierung gestartet.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sp>
        <p:nvSpPr>
          <p:cNvPr id="8" name="Pfeil: nach unten 7">
            <a:extLst>
              <a:ext uri="{FF2B5EF4-FFF2-40B4-BE49-F238E27FC236}">
                <a16:creationId xmlns:a16="http://schemas.microsoft.com/office/drawing/2014/main" id="{6BF90C7C-F9F5-4C97-AC54-4CEC76E97691}"/>
              </a:ext>
            </a:extLst>
          </p:cNvPr>
          <p:cNvSpPr/>
          <p:nvPr/>
        </p:nvSpPr>
        <p:spPr>
          <a:xfrm rot="4261094">
            <a:off x="5020078" y="4477539"/>
            <a:ext cx="869576" cy="1246094"/>
          </a:xfrm>
          <a:prstGeom prst="downArrow">
            <a:avLst/>
          </a:prstGeom>
          <a:ln w="3492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71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CLIP Einfügen – integrieren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253189"/>
            <a:ext cx="7633742" cy="5353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Das Ergebnis der Encodierung erscheint in einem Fenster unter dem </a:t>
            </a:r>
            <a:r>
              <a:rPr lang="de-DE" sz="1600" dirty="0" err="1">
                <a:solidFill>
                  <a:schemeClr val="tx1"/>
                </a:solidFill>
              </a:rPr>
              <a:t>Encode</a:t>
            </a:r>
            <a:r>
              <a:rPr lang="de-DE" sz="1600" dirty="0">
                <a:solidFill>
                  <a:schemeClr val="tx1"/>
                </a:solidFill>
              </a:rPr>
              <a:t>-Button.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Wie beim Einfügen von Base64-codierten Abbildungen kann auch hier das Ergebnis durch „</a:t>
            </a:r>
            <a:r>
              <a:rPr lang="de-DE" sz="1600" dirty="0" err="1">
                <a:solidFill>
                  <a:schemeClr val="tx1"/>
                </a:solidFill>
              </a:rPr>
              <a:t>copy</a:t>
            </a:r>
            <a:r>
              <a:rPr lang="de-DE" sz="1600" dirty="0">
                <a:solidFill>
                  <a:schemeClr val="tx1"/>
                </a:solidFill>
              </a:rPr>
              <a:t>“ in den Zwischenspeicher kopiert werden. 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Jetzt wird die Hilfen-html-Datei wieder in einem zweiten Fenster geöffnet und die Hilfe gesucht, bei der das Video eingefügt werden soll.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Hier fügt man zunächst folgenden Zeilen ein:</a:t>
            </a:r>
          </a:p>
          <a:p>
            <a:pPr marL="0" indent="0">
              <a:buNone/>
            </a:pPr>
            <a:r>
              <a:rPr lang="de-DE" sz="1600" b="1" dirty="0">
                <a:solidFill>
                  <a:schemeClr val="tx1"/>
                </a:solidFill>
              </a:rPr>
              <a:t>&lt;p style="text-align: center;"&gt;</a:t>
            </a:r>
            <a:br>
              <a:rPr lang="de-DE" sz="1600" b="1" dirty="0">
                <a:solidFill>
                  <a:schemeClr val="tx1"/>
                </a:solidFill>
              </a:rPr>
            </a:br>
            <a:r>
              <a:rPr lang="de-DE" sz="1600" b="1" dirty="0">
                <a:solidFill>
                  <a:schemeClr val="tx1"/>
                </a:solidFill>
              </a:rPr>
              <a:t>&lt;video width= "400" height="330" controls="controls"&gt;</a:t>
            </a:r>
            <a:br>
              <a:rPr lang="de-DE" sz="1600" b="1" dirty="0">
                <a:solidFill>
                  <a:schemeClr val="tx1"/>
                </a:solidFill>
              </a:rPr>
            </a:br>
            <a:r>
              <a:rPr lang="de-DE" sz="1600" b="1" dirty="0">
                <a:solidFill>
                  <a:schemeClr val="tx1"/>
                </a:solidFill>
              </a:rPr>
              <a:t>&lt;source type="video/mp4" src="data:video/mp4;base64,   … "&gt;&lt;/video&gt;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E0FB431-2FA1-41ED-B578-6710C58C9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758" y="1663138"/>
            <a:ext cx="7505700" cy="2266950"/>
          </a:xfrm>
          <a:prstGeom prst="rect">
            <a:avLst/>
          </a:prstGeom>
        </p:spPr>
      </p:pic>
      <p:sp>
        <p:nvSpPr>
          <p:cNvPr id="6" name="Pfeil: nach unten 5">
            <a:extLst>
              <a:ext uri="{FF2B5EF4-FFF2-40B4-BE49-F238E27FC236}">
                <a16:creationId xmlns:a16="http://schemas.microsoft.com/office/drawing/2014/main" id="{BAC88C2E-550D-4D0E-8E2D-9C5E6326DD3D}"/>
              </a:ext>
            </a:extLst>
          </p:cNvPr>
          <p:cNvSpPr/>
          <p:nvPr/>
        </p:nvSpPr>
        <p:spPr>
          <a:xfrm rot="11041565">
            <a:off x="6914324" y="2655005"/>
            <a:ext cx="869576" cy="1246094"/>
          </a:xfrm>
          <a:prstGeom prst="downArrow">
            <a:avLst/>
          </a:prstGeom>
          <a:ln w="3492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5346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Clip Einfügen – Kontrollieren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253190"/>
            <a:ext cx="7633742" cy="31843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600" b="1" dirty="0">
                <a:solidFill>
                  <a:schemeClr val="tx1"/>
                </a:solidFill>
              </a:rPr>
              <a:t>&lt;source type="video/mp4" src="</a:t>
            </a:r>
            <a:r>
              <a:rPr lang="de-DE" sz="1600" b="1" dirty="0" err="1">
                <a:solidFill>
                  <a:schemeClr val="tx1"/>
                </a:solidFill>
              </a:rPr>
              <a:t>data:video</a:t>
            </a:r>
            <a:r>
              <a:rPr lang="de-DE" sz="1600" b="1" dirty="0">
                <a:solidFill>
                  <a:schemeClr val="tx1"/>
                </a:solidFill>
              </a:rPr>
              <a:t>/mp4;base64,   … "&gt;&lt;/video&gt;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Der Inhalt des Zwischenspeichers wird (mit „Strg“ „C“) genau hier eingefügt, nämlich zwischen dem Komma und dem Schlusszeichen – ohne Leerzeichen dazwischen!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Jetzt wird es Zeit, das Ergebnis im Standard-Browser zu kontrollieren, also speichern und die html-Datei mit einem Browser öffnen.  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Wenn die Größe des Fensters beim Test nicht als passend empfunden wird, dann kann man in der Steuerzeile bei „Height“ und/oder „Width“ noch nachbessern.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1600" dirty="0">
                <a:solidFill>
                  <a:schemeClr val="tx1"/>
                </a:solidFill>
              </a:rPr>
              <a:t>				Fertig!</a:t>
            </a: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sp>
        <p:nvSpPr>
          <p:cNvPr id="9" name="Pfeil: nach unten 8">
            <a:extLst>
              <a:ext uri="{FF2B5EF4-FFF2-40B4-BE49-F238E27FC236}">
                <a16:creationId xmlns:a16="http://schemas.microsoft.com/office/drawing/2014/main" id="{FA9D6101-E061-48E1-99BA-71A82BB213BF}"/>
              </a:ext>
            </a:extLst>
          </p:cNvPr>
          <p:cNvSpPr/>
          <p:nvPr/>
        </p:nvSpPr>
        <p:spPr>
          <a:xfrm rot="10800000">
            <a:off x="6109447" y="1652392"/>
            <a:ext cx="869576" cy="1246094"/>
          </a:xfrm>
          <a:prstGeom prst="downArrow">
            <a:avLst/>
          </a:prstGeom>
          <a:ln w="3492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46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F6C124-F5F6-4F54-9131-2790B494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994" y="2310208"/>
            <a:ext cx="7633742" cy="37933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EEADC86-B498-4B46-9B9E-0D7D0A47D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22" y="0"/>
            <a:ext cx="809145" cy="76817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AAD3296-94F2-4E1E-9E47-99EB6B3E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020" y="382385"/>
            <a:ext cx="7633742" cy="716211"/>
          </a:xfrm>
        </p:spPr>
        <p:txBody>
          <a:bodyPr>
            <a:normAutofit/>
          </a:bodyPr>
          <a:lstStyle/>
          <a:p>
            <a:r>
              <a:rPr lang="de-DE" sz="4000" dirty="0"/>
              <a:t>Videos </a:t>
            </a:r>
            <a:r>
              <a:rPr lang="de-DE" sz="4000" spc="0" dirty="0"/>
              <a:t>– </a:t>
            </a:r>
            <a:r>
              <a:rPr lang="de-DE" sz="4000" dirty="0"/>
              <a:t>Copyright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BD14284-1C39-4F10-8501-F541E2F3CE16}"/>
              </a:ext>
            </a:extLst>
          </p:cNvPr>
          <p:cNvSpPr txBox="1"/>
          <p:nvPr/>
        </p:nvSpPr>
        <p:spPr>
          <a:xfrm>
            <a:off x="919020" y="1335405"/>
            <a:ext cx="6525790" cy="5216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de-DE" sz="1600" dirty="0"/>
              <a:t>Bekanntlich kann das Urheberrecht bei der Verwendung von Medien im </a:t>
            </a:r>
            <a:br>
              <a:rPr lang="de-DE" sz="1600" dirty="0"/>
            </a:br>
            <a:r>
              <a:rPr lang="de-DE" sz="1600" dirty="0"/>
              <a:t>Unterricht gelegentlich zu Problemen führen. Daher sollten Sie</a:t>
            </a:r>
          </a:p>
          <a:p>
            <a:pPr marL="228600" indent="-228600"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de-DE" sz="1600" dirty="0"/>
              <a:t>wenn möglich eigene Fotos,  Abbildungen und Skizzen verwenden. In diesem Fall ist eine Angabe des Urhebers nicht erforderlich, insbesondere wenn Sie die erstellten Materialien nur selbst verwenden.</a:t>
            </a:r>
          </a:p>
          <a:p>
            <a:pPr marL="228600" indent="-228600"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de-DE" sz="1600" dirty="0"/>
              <a:t>wenn kein geeignetes eigenes Material zur Verfügung steht, nach Medien mit Lizenzen suche wie CC, OER oder solche, die als gemeinfrei gekennzeichnet sind. Weitere Infos dazu finden Sie z.B. hier:</a:t>
            </a:r>
            <a:br>
              <a:rPr lang="de-DE" sz="1600" dirty="0"/>
            </a:br>
            <a:r>
              <a:rPr lang="de-DE" sz="16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https://creativecommons.org/about/platform/</a:t>
            </a:r>
            <a:endParaRPr lang="de-DE" sz="1600" dirty="0">
              <a:solidFill>
                <a:srgbClr val="FF0000"/>
              </a:solidFill>
            </a:endParaRPr>
          </a:p>
          <a:p>
            <a:pPr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de-DE" sz="1600" dirty="0"/>
          </a:p>
          <a:p>
            <a:pPr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de-DE" sz="1600" dirty="0"/>
              <a:t>Oft ist bei Medien mit dieser Lizenz die Verwendung uneingeschränkt</a:t>
            </a:r>
            <a:br>
              <a:rPr lang="de-DE" sz="1600" dirty="0"/>
            </a:br>
            <a:r>
              <a:rPr lang="de-DE" sz="1600" dirty="0"/>
              <a:t>möglich, aber es wird verlangt, dass der Urheber bzw. die Quelle </a:t>
            </a:r>
            <a:br>
              <a:rPr lang="de-DE" sz="1600" dirty="0"/>
            </a:br>
            <a:r>
              <a:rPr lang="de-DE" sz="1600" dirty="0"/>
              <a:t>angegeben wird. Das lässt sich innerhalb einer html-Datei leicht</a:t>
            </a:r>
            <a:br>
              <a:rPr lang="de-DE" sz="1600" dirty="0"/>
            </a:br>
            <a:r>
              <a:rPr lang="de-DE" sz="1600" dirty="0"/>
              <a:t>realisieren, indem man eine Zeile wie folgt einfügt:</a:t>
            </a:r>
          </a:p>
          <a:p>
            <a:pPr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endParaRPr lang="de-DE" sz="1600" dirty="0"/>
          </a:p>
          <a:p>
            <a:pPr defTabSz="6858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</a:pPr>
            <a:r>
              <a:rPr lang="de-DE" sz="1600" dirty="0"/>
              <a:t>In vielen Fällen gibt der Urheber oder die Plattform selbst an, wie die Herkunft des Mediums angegeben werden soll.</a:t>
            </a:r>
          </a:p>
        </p:txBody>
      </p:sp>
      <p:pic>
        <p:nvPicPr>
          <p:cNvPr id="1026" name="Picture 2">
            <a:hlinkClick r:id="rId4"/>
            <a:extLst>
              <a:ext uri="{FF2B5EF4-FFF2-40B4-BE49-F238E27FC236}">
                <a16:creationId xmlns:a16="http://schemas.microsoft.com/office/drawing/2014/main" id="{30109B1E-F2F9-4ABD-8FBD-C7A00AA23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119" y="3282526"/>
            <a:ext cx="2095500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6"/>
            <a:extLst>
              <a:ext uri="{FF2B5EF4-FFF2-40B4-BE49-F238E27FC236}">
                <a16:creationId xmlns:a16="http://schemas.microsoft.com/office/drawing/2014/main" id="{85D4DE03-1A66-4919-8A8F-7E4FFDD6E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70" y="4062260"/>
            <a:ext cx="1719755" cy="1149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4720233-2535-460E-B38C-3034B4810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896" y="5590879"/>
            <a:ext cx="304580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1" u="none" strike="noStrike" cap="none" normalizeH="0" baseline="0" dirty="0">
                <a:ln>
                  <a:noFill/>
                </a:ln>
                <a:solidFill>
                  <a:srgbClr val="408080"/>
                </a:solidFill>
                <a:effectLst/>
                <a:latin typeface="ABeeZee" panose="02000000000000000000" pitchFamily="50" charset="0"/>
              </a:rPr>
              <a:t>&lt;!-- Kommentar-Text</a:t>
            </a:r>
            <a:r>
              <a:rPr kumimoji="0" lang="de-DE" altLang="de-DE" b="1" u="none" strike="noStrike" cap="none" normalizeH="0" baseline="0" dirty="0">
                <a:ln>
                  <a:noFill/>
                </a:ln>
                <a:solidFill>
                  <a:srgbClr val="545454"/>
                </a:solidFill>
                <a:effectLst/>
                <a:latin typeface="ABeeZee" panose="02000000000000000000" pitchFamily="50" charset="0"/>
              </a:rPr>
              <a:t> </a:t>
            </a:r>
            <a:r>
              <a:rPr kumimoji="0" lang="de-DE" altLang="de-DE" b="1" u="none" strike="noStrike" cap="none" normalizeH="0" baseline="0" dirty="0">
                <a:ln>
                  <a:noFill/>
                </a:ln>
                <a:solidFill>
                  <a:srgbClr val="408080"/>
                </a:solidFill>
                <a:effectLst/>
                <a:latin typeface="ABeeZee" panose="02000000000000000000" pitchFamily="50" charset="0"/>
              </a:rPr>
              <a:t>--&gt;</a:t>
            </a:r>
            <a:r>
              <a:rPr kumimoji="0" lang="de-DE" altLang="de-DE" sz="8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BeeZee" panose="02000000000000000000" pitchFamily="50" charset="0"/>
              </a:rPr>
              <a:t> </a:t>
            </a:r>
            <a:endParaRPr kumimoji="0" lang="de-DE" altLang="de-DE" sz="28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BeeZe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26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Badge">
  <a:themeElements>
    <a:clrScheme name="Grüngelb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741</Words>
  <Application>Microsoft Office PowerPoint</Application>
  <PresentationFormat>Bildschirmpräsentation (4:3)</PresentationFormat>
  <Paragraphs>82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ABeeZee</vt:lpstr>
      <vt:lpstr>Arial</vt:lpstr>
      <vt:lpstr>Calibri</vt:lpstr>
      <vt:lpstr>Gill Sans MT</vt:lpstr>
      <vt:lpstr>Impact</vt:lpstr>
      <vt:lpstr>Badge</vt:lpstr>
      <vt:lpstr>Videos einfügen</vt:lpstr>
      <vt:lpstr>Videos Einfügen - Ressourcen</vt:lpstr>
      <vt:lpstr>Clip Einfügen - Vorbereitung</vt:lpstr>
      <vt:lpstr>Clip Einfügen – Encodieren</vt:lpstr>
      <vt:lpstr>CLIP Einfügen – integrieren</vt:lpstr>
      <vt:lpstr>Clip Einfügen – Kontrollieren</vt:lpstr>
      <vt:lpstr>Videos – Copyright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lutz staeudel</dc:creator>
  <cp:lastModifiedBy>lutz staeudel</cp:lastModifiedBy>
  <cp:revision>71</cp:revision>
  <dcterms:created xsi:type="dcterms:W3CDTF">2020-03-15T12:01:31Z</dcterms:created>
  <dcterms:modified xsi:type="dcterms:W3CDTF">2020-03-22T23:12:04Z</dcterms:modified>
</cp:coreProperties>
</file>